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xml"/>
  <Default Extension="jpeg" ContentType="image/jpeg"/>
  <Default Extension="png" ContentType="image/png"/>
  <Default Extension="emf" ContentType="image/x-e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340" r:id="rId2"/>
    <p:sldId id="334" r:id="rId3"/>
    <p:sldId id="278" r:id="rId4"/>
    <p:sldId id="341" r:id="rId5"/>
    <p:sldId id="349" r:id="rId6"/>
    <p:sldId id="350" r:id="rId7"/>
    <p:sldId id="343" r:id="rId8"/>
    <p:sldId id="335" r:id="rId9"/>
    <p:sldId id="357" r:id="rId10"/>
    <p:sldId id="326" r:id="rId11"/>
    <p:sldId id="323" r:id="rId12"/>
    <p:sldId id="268" r:id="rId13"/>
    <p:sldId id="269" r:id="rId14"/>
    <p:sldId id="338" r:id="rId15"/>
    <p:sldId id="317" r:id="rId16"/>
    <p:sldId id="314" r:id="rId17"/>
    <p:sldId id="321" r:id="rId18"/>
    <p:sldId id="322" r:id="rId19"/>
    <p:sldId id="344" r:id="rId20"/>
    <p:sldId id="316" r:id="rId21"/>
    <p:sldId id="364" r:id="rId22"/>
    <p:sldId id="345" r:id="rId23"/>
    <p:sldId id="348" r:id="rId24"/>
    <p:sldId id="366" r:id="rId25"/>
    <p:sldId id="369" r:id="rId26"/>
    <p:sldId id="331" r:id="rId27"/>
    <p:sldId id="298" r:id="rId28"/>
    <p:sldId id="288" r:id="rId29"/>
    <p:sldId id="318" r:id="rId30"/>
    <p:sldId id="319" r:id="rId31"/>
    <p:sldId id="320"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7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E8DC009-BDF5-234D-812D-E4492CCA12C9}" type="slidenum">
              <a:rPr lang="en-US"/>
              <a:pPr>
                <a:defRPr/>
              </a:pPr>
              <a:t>‹#›</a:t>
            </a:fld>
            <a:endParaRPr lang="en-US"/>
          </a:p>
        </p:txBody>
      </p:sp>
    </p:spTree>
    <p:extLst>
      <p:ext uri="{BB962C8B-B14F-4D97-AF65-F5344CB8AC3E}">
        <p14:creationId xmlns:p14="http://schemas.microsoft.com/office/powerpoint/2010/main" val="3430590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PVS has been renamed “unresponsive wakefulness syndrome”</a:t>
            </a:r>
          </a:p>
          <a:p>
            <a:r>
              <a:rPr lang="en-US">
                <a:latin typeface="Calibri" charset="0"/>
              </a:rPr>
              <a:t>Chronic MCS = more than one year</a:t>
            </a:r>
          </a:p>
          <a:p>
            <a:r>
              <a:rPr lang="en-US">
                <a:latin typeface="Calibri" charset="0"/>
              </a:rPr>
              <a:t>Findings in accordance with previous findings showing that the majority of physicians and nurses would refuse treatment for themselves more than for patients (usually around 90% - see table of past surveys in Demertzi et al 2011 Attitutdes towards end-of-lfe issues in disorders of consciousness: A European Survey, J Neurology 258: 1058-1065)</a:t>
            </a:r>
          </a:p>
          <a:p>
            <a:endParaRPr lang="en-US">
              <a:latin typeface="Calibri" charset="0"/>
            </a:endParaRPr>
          </a:p>
          <a:p>
            <a:r>
              <a:rPr lang="en-US">
                <a:latin typeface="Calibri" charset="0"/>
              </a:rPr>
              <a:t>Key American MCS case is Robert Wendland</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72466A-5F09-C04E-B920-D628ECF9B04E}" type="slidenum">
              <a:rPr lang="en-US" sz="1200">
                <a:cs typeface="Arial" charset="0"/>
              </a:rPr>
              <a:pPr eaLnBrk="1" hangingPunct="1"/>
              <a:t>5</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Explict</a:t>
            </a:r>
            <a:r>
              <a:rPr lang="en-US" dirty="0" smtClean="0"/>
              <a:t> contrast to </a:t>
            </a:r>
            <a:r>
              <a:rPr lang="en-US" dirty="0" err="1" smtClean="0"/>
              <a:t>meida</a:t>
            </a:r>
            <a:endParaRPr lang="en-US" dirty="0"/>
          </a:p>
        </p:txBody>
      </p:sp>
      <p:sp>
        <p:nvSpPr>
          <p:cNvPr id="4" name="Slide Number Placeholder 3"/>
          <p:cNvSpPr>
            <a:spLocks noGrp="1"/>
          </p:cNvSpPr>
          <p:nvPr>
            <p:ph type="sldNum" sz="quarter" idx="10"/>
          </p:nvPr>
        </p:nvSpPr>
        <p:spPr/>
        <p:txBody>
          <a:bodyPr/>
          <a:lstStyle/>
          <a:p>
            <a:pPr>
              <a:defRPr/>
            </a:pPr>
            <a:fld id="{EE8DC009-BDF5-234D-812D-E4492CCA12C9}" type="slidenum">
              <a:rPr lang="en-US" smtClean="0"/>
              <a:pPr>
                <a:defRPr/>
              </a:pPr>
              <a:t>15</a:t>
            </a:fld>
            <a:endParaRPr lang="en-US"/>
          </a:p>
        </p:txBody>
      </p:sp>
    </p:spTree>
    <p:extLst>
      <p:ext uri="{BB962C8B-B14F-4D97-AF65-F5344CB8AC3E}">
        <p14:creationId xmlns:p14="http://schemas.microsoft.com/office/powerpoint/2010/main" val="366471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Explicit contrast</a:t>
            </a:r>
            <a:r>
              <a:rPr lang="en-US" baseline="0" dirty="0" smtClean="0"/>
              <a:t> to media</a:t>
            </a:r>
            <a:endParaRPr lang="en-US" dirty="0"/>
          </a:p>
        </p:txBody>
      </p:sp>
      <p:sp>
        <p:nvSpPr>
          <p:cNvPr id="4" name="Slide Number Placeholder 3"/>
          <p:cNvSpPr>
            <a:spLocks noGrp="1"/>
          </p:cNvSpPr>
          <p:nvPr>
            <p:ph type="sldNum" sz="quarter" idx="10"/>
          </p:nvPr>
        </p:nvSpPr>
        <p:spPr/>
        <p:txBody>
          <a:bodyPr/>
          <a:lstStyle/>
          <a:p>
            <a:pPr>
              <a:defRPr/>
            </a:pPr>
            <a:fld id="{EE8DC009-BDF5-234D-812D-E4492CCA12C9}" type="slidenum">
              <a:rPr lang="en-US" smtClean="0"/>
              <a:pPr>
                <a:defRPr/>
              </a:pPr>
              <a:t>16</a:t>
            </a:fld>
            <a:endParaRPr lang="en-US"/>
          </a:p>
        </p:txBody>
      </p:sp>
    </p:spTree>
    <p:extLst>
      <p:ext uri="{BB962C8B-B14F-4D97-AF65-F5344CB8AC3E}">
        <p14:creationId xmlns:p14="http://schemas.microsoft.com/office/powerpoint/2010/main" val="328559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written version – the death after coma</a:t>
            </a:r>
          </a:p>
          <a:p>
            <a:endParaRPr lang="en-US" dirty="0"/>
          </a:p>
        </p:txBody>
      </p:sp>
      <p:sp>
        <p:nvSpPr>
          <p:cNvPr id="4" name="Slide Number Placeholder 3"/>
          <p:cNvSpPr>
            <a:spLocks noGrp="1"/>
          </p:cNvSpPr>
          <p:nvPr>
            <p:ph type="sldNum" sz="quarter" idx="10"/>
          </p:nvPr>
        </p:nvSpPr>
        <p:spPr/>
        <p:txBody>
          <a:bodyPr/>
          <a:lstStyle/>
          <a:p>
            <a:pPr>
              <a:defRPr/>
            </a:pPr>
            <a:fld id="{EE8DC009-BDF5-234D-812D-E4492CCA12C9}" type="slidenum">
              <a:rPr lang="en-US" smtClean="0"/>
              <a:pPr>
                <a:defRPr/>
              </a:pPr>
              <a:t>20</a:t>
            </a:fld>
            <a:endParaRPr lang="en-US"/>
          </a:p>
        </p:txBody>
      </p:sp>
    </p:spTree>
    <p:extLst>
      <p:ext uri="{BB962C8B-B14F-4D97-AF65-F5344CB8AC3E}">
        <p14:creationId xmlns:p14="http://schemas.microsoft.com/office/powerpoint/2010/main" val="23124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0E0AE-87B1-A641-885F-0885308DD2D1}" type="slidenum">
              <a:rPr lang="en-US"/>
              <a:pPr>
                <a:defRPr/>
              </a:pPr>
              <a:t>‹#›</a:t>
            </a:fld>
            <a:endParaRPr lang="en-US"/>
          </a:p>
        </p:txBody>
      </p:sp>
    </p:spTree>
    <p:extLst>
      <p:ext uri="{BB962C8B-B14F-4D97-AF65-F5344CB8AC3E}">
        <p14:creationId xmlns:p14="http://schemas.microsoft.com/office/powerpoint/2010/main" val="236041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56387D-708C-C541-87AA-5105ED5A6EE5}" type="slidenum">
              <a:rPr lang="en-US"/>
              <a:pPr>
                <a:defRPr/>
              </a:pPr>
              <a:t>‹#›</a:t>
            </a:fld>
            <a:endParaRPr lang="en-US"/>
          </a:p>
        </p:txBody>
      </p:sp>
    </p:spTree>
    <p:extLst>
      <p:ext uri="{BB962C8B-B14F-4D97-AF65-F5344CB8AC3E}">
        <p14:creationId xmlns:p14="http://schemas.microsoft.com/office/powerpoint/2010/main" val="244416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14B9D-8510-1746-B264-76B6009BAE70}" type="slidenum">
              <a:rPr lang="en-US"/>
              <a:pPr>
                <a:defRPr/>
              </a:pPr>
              <a:t>‹#›</a:t>
            </a:fld>
            <a:endParaRPr lang="en-US"/>
          </a:p>
        </p:txBody>
      </p:sp>
    </p:spTree>
    <p:extLst>
      <p:ext uri="{BB962C8B-B14F-4D97-AF65-F5344CB8AC3E}">
        <p14:creationId xmlns:p14="http://schemas.microsoft.com/office/powerpoint/2010/main" val="401667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0DB89C-529D-F94C-ADA9-A0EB86414F0C}" type="slidenum">
              <a:rPr lang="en-US"/>
              <a:pPr>
                <a:defRPr/>
              </a:pPr>
              <a:t>‹#›</a:t>
            </a:fld>
            <a:endParaRPr lang="en-US"/>
          </a:p>
        </p:txBody>
      </p:sp>
    </p:spTree>
    <p:extLst>
      <p:ext uri="{BB962C8B-B14F-4D97-AF65-F5344CB8AC3E}">
        <p14:creationId xmlns:p14="http://schemas.microsoft.com/office/powerpoint/2010/main" val="281698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ED7A4-4145-7046-A910-3CD31146875E}" type="slidenum">
              <a:rPr lang="en-US"/>
              <a:pPr>
                <a:defRPr/>
              </a:pPr>
              <a:t>‹#›</a:t>
            </a:fld>
            <a:endParaRPr lang="en-US"/>
          </a:p>
        </p:txBody>
      </p:sp>
    </p:spTree>
    <p:extLst>
      <p:ext uri="{BB962C8B-B14F-4D97-AF65-F5344CB8AC3E}">
        <p14:creationId xmlns:p14="http://schemas.microsoft.com/office/powerpoint/2010/main" val="106232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78ED2-17B1-4648-87C9-369C1162A5FF}" type="slidenum">
              <a:rPr lang="en-US"/>
              <a:pPr>
                <a:defRPr/>
              </a:pPr>
              <a:t>‹#›</a:t>
            </a:fld>
            <a:endParaRPr lang="en-US"/>
          </a:p>
        </p:txBody>
      </p:sp>
    </p:spTree>
    <p:extLst>
      <p:ext uri="{BB962C8B-B14F-4D97-AF65-F5344CB8AC3E}">
        <p14:creationId xmlns:p14="http://schemas.microsoft.com/office/powerpoint/2010/main" val="8488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E4BC4A-C659-B045-8261-606964F11BC0}" type="slidenum">
              <a:rPr lang="en-US"/>
              <a:pPr>
                <a:defRPr/>
              </a:pPr>
              <a:t>‹#›</a:t>
            </a:fld>
            <a:endParaRPr lang="en-US"/>
          </a:p>
        </p:txBody>
      </p:sp>
    </p:spTree>
    <p:extLst>
      <p:ext uri="{BB962C8B-B14F-4D97-AF65-F5344CB8AC3E}">
        <p14:creationId xmlns:p14="http://schemas.microsoft.com/office/powerpoint/2010/main" val="401758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1448E0-5C74-1044-B035-E2983097C5A7}" type="slidenum">
              <a:rPr lang="en-US"/>
              <a:pPr>
                <a:defRPr/>
              </a:pPr>
              <a:t>‹#›</a:t>
            </a:fld>
            <a:endParaRPr lang="en-US"/>
          </a:p>
        </p:txBody>
      </p:sp>
    </p:spTree>
    <p:extLst>
      <p:ext uri="{BB962C8B-B14F-4D97-AF65-F5344CB8AC3E}">
        <p14:creationId xmlns:p14="http://schemas.microsoft.com/office/powerpoint/2010/main" val="21999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7A002D-653B-6446-9B62-E7D6D03D5CDE}" type="slidenum">
              <a:rPr lang="en-US"/>
              <a:pPr>
                <a:defRPr/>
              </a:pPr>
              <a:t>‹#›</a:t>
            </a:fld>
            <a:endParaRPr lang="en-US"/>
          </a:p>
        </p:txBody>
      </p:sp>
    </p:spTree>
    <p:extLst>
      <p:ext uri="{BB962C8B-B14F-4D97-AF65-F5344CB8AC3E}">
        <p14:creationId xmlns:p14="http://schemas.microsoft.com/office/powerpoint/2010/main" val="287847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DC23D3-87F4-0E43-A406-74F9208716A1}" type="slidenum">
              <a:rPr lang="en-US"/>
              <a:pPr>
                <a:defRPr/>
              </a:pPr>
              <a:t>‹#›</a:t>
            </a:fld>
            <a:endParaRPr lang="en-US"/>
          </a:p>
        </p:txBody>
      </p:sp>
    </p:spTree>
    <p:extLst>
      <p:ext uri="{BB962C8B-B14F-4D97-AF65-F5344CB8AC3E}">
        <p14:creationId xmlns:p14="http://schemas.microsoft.com/office/powerpoint/2010/main" val="237600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3F2C9-EF1B-1F46-AF58-8DA233DFB960}" type="slidenum">
              <a:rPr lang="en-US"/>
              <a:pPr>
                <a:defRPr/>
              </a:pPr>
              <a:t>‹#›</a:t>
            </a:fld>
            <a:endParaRPr lang="en-US"/>
          </a:p>
        </p:txBody>
      </p:sp>
    </p:spTree>
    <p:extLst>
      <p:ext uri="{BB962C8B-B14F-4D97-AF65-F5344CB8AC3E}">
        <p14:creationId xmlns:p14="http://schemas.microsoft.com/office/powerpoint/2010/main" val="426055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949F64-5EC4-CF4A-BBD1-96C6EB9A0D58}" type="slidenum">
              <a:rPr lang="en-US"/>
              <a:pPr>
                <a:defRPr/>
              </a:pPr>
              <a:t>‹#›</a:t>
            </a:fld>
            <a:endParaRPr lang="en-US"/>
          </a:p>
        </p:txBody>
      </p:sp>
    </p:spTree>
    <p:extLst>
      <p:ext uri="{BB962C8B-B14F-4D97-AF65-F5344CB8AC3E}">
        <p14:creationId xmlns:p14="http://schemas.microsoft.com/office/powerpoint/2010/main" val="4161025753"/>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53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3EA0319-45B2-BB42-96FE-D04EEA485A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12" y="657414"/>
            <a:ext cx="8904940" cy="2375645"/>
          </a:xfrm>
        </p:spPr>
        <p:txBody>
          <a:bodyPr>
            <a:normAutofit fontScale="90000"/>
          </a:bodyPr>
          <a:lstStyle/>
          <a:p>
            <a:r>
              <a:rPr lang="en-US" dirty="0" smtClean="0"/>
              <a:t/>
            </a:r>
            <a:br>
              <a:rPr lang="en-US" dirty="0" smtClean="0"/>
            </a:br>
            <a:r>
              <a:rPr lang="en-US" dirty="0" smtClean="0"/>
              <a:t/>
            </a:r>
            <a:br>
              <a:rPr lang="en-US" dirty="0" smtClean="0"/>
            </a:br>
            <a:r>
              <a:rPr lang="en-US" dirty="0" smtClean="0"/>
              <a:t> Coma and serious brain injury: new and old stories  </a:t>
            </a:r>
            <a:endParaRPr lang="en-US" sz="4000" dirty="0"/>
          </a:p>
        </p:txBody>
      </p:sp>
      <p:sp>
        <p:nvSpPr>
          <p:cNvPr id="3" name="Subtitle 2"/>
          <p:cNvSpPr>
            <a:spLocks noGrp="1"/>
          </p:cNvSpPr>
          <p:nvPr>
            <p:ph type="subTitle" idx="1"/>
          </p:nvPr>
        </p:nvSpPr>
        <p:spPr>
          <a:xfrm>
            <a:off x="914400" y="3287059"/>
            <a:ext cx="7315200" cy="2267939"/>
          </a:xfrm>
        </p:spPr>
        <p:txBody>
          <a:bodyPr>
            <a:normAutofit/>
          </a:bodyPr>
          <a:lstStyle/>
          <a:p>
            <a:r>
              <a:rPr lang="en-US" dirty="0" smtClean="0"/>
              <a:t>Jenny Kitzinger, </a:t>
            </a:r>
            <a:r>
              <a:rPr lang="en-US" dirty="0"/>
              <a:t>Cardiff University</a:t>
            </a:r>
          </a:p>
          <a:p>
            <a:r>
              <a:rPr lang="en-US" dirty="0" smtClean="0"/>
              <a:t>Celia Kitzinger, </a:t>
            </a:r>
            <a:r>
              <a:rPr lang="en-US" dirty="0"/>
              <a:t>University of York</a:t>
            </a:r>
          </a:p>
          <a:p>
            <a:pPr algn="ctr"/>
            <a:r>
              <a:rPr lang="en-US" sz="1600" dirty="0" smtClean="0">
                <a:solidFill>
                  <a:schemeClr val="tx2">
                    <a:lumMod val="75000"/>
                    <a:lumOff val="25000"/>
                  </a:schemeClr>
                </a:solidFill>
              </a:rPr>
              <a:t>International Health Humanities Network, </a:t>
            </a:r>
            <a:endParaRPr lang="en-US" sz="1600" dirty="0">
              <a:solidFill>
                <a:schemeClr val="tx2">
                  <a:lumMod val="75000"/>
                  <a:lumOff val="25000"/>
                </a:schemeClr>
              </a:solidFill>
            </a:endParaRPr>
          </a:p>
          <a:p>
            <a:r>
              <a:rPr lang="en-US" sz="1600" dirty="0" smtClean="0">
                <a:solidFill>
                  <a:schemeClr val="tx2">
                    <a:lumMod val="75000"/>
                    <a:lumOff val="25000"/>
                  </a:schemeClr>
                </a:solidFill>
              </a:rPr>
              <a:t>University of Nottingham</a:t>
            </a:r>
          </a:p>
          <a:p>
            <a:r>
              <a:rPr lang="en-US" sz="1600" dirty="0" smtClean="0">
                <a:solidFill>
                  <a:schemeClr val="tx2">
                    <a:lumMod val="75000"/>
                    <a:lumOff val="25000"/>
                  </a:schemeClr>
                </a:solidFill>
              </a:rPr>
              <a:t>28</a:t>
            </a:r>
            <a:r>
              <a:rPr lang="en-US" sz="1600" baseline="30000" dirty="0" smtClean="0">
                <a:solidFill>
                  <a:schemeClr val="tx2">
                    <a:lumMod val="75000"/>
                    <a:lumOff val="25000"/>
                  </a:schemeClr>
                </a:solidFill>
              </a:rPr>
              <a:t>th</a:t>
            </a:r>
            <a:r>
              <a:rPr lang="en-US" sz="1600" dirty="0" smtClean="0">
                <a:solidFill>
                  <a:schemeClr val="tx2">
                    <a:lumMod val="75000"/>
                    <a:lumOff val="25000"/>
                  </a:schemeClr>
                </a:solidFill>
              </a:rPr>
              <a:t> June 2013</a:t>
            </a:r>
            <a:endParaRPr lang="en-US" sz="1600" dirty="0">
              <a:solidFill>
                <a:schemeClr val="tx2">
                  <a:lumMod val="75000"/>
                  <a:lumOff val="25000"/>
                </a:schemeClr>
              </a:solidFill>
            </a:endParaRPr>
          </a:p>
        </p:txBody>
      </p:sp>
      <p:pic>
        <p:nvPicPr>
          <p:cNvPr id="6" name="Picture 5" descr="php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939" y="5448448"/>
            <a:ext cx="2398816" cy="1259378"/>
          </a:xfrm>
          <a:prstGeom prst="rect">
            <a:avLst/>
          </a:prstGeom>
        </p:spPr>
      </p:pic>
      <p:pic>
        <p:nvPicPr>
          <p:cNvPr id="7" name="Picture 6"/>
          <p:cNvPicPr>
            <a:picLocks noChangeAspect="1"/>
          </p:cNvPicPr>
          <p:nvPr/>
        </p:nvPicPr>
        <p:blipFill>
          <a:blip r:embed="rId3"/>
          <a:stretch>
            <a:fillRect/>
          </a:stretch>
        </p:blipFill>
        <p:spPr>
          <a:xfrm>
            <a:off x="6338109" y="5448448"/>
            <a:ext cx="1350806" cy="1259378"/>
          </a:xfrm>
          <a:prstGeom prst="rect">
            <a:avLst/>
          </a:prstGeom>
        </p:spPr>
      </p:pic>
      <p:sp>
        <p:nvSpPr>
          <p:cNvPr id="4" name="TextBox 3"/>
          <p:cNvSpPr txBox="1"/>
          <p:nvPr/>
        </p:nvSpPr>
        <p:spPr>
          <a:xfrm>
            <a:off x="4676588" y="6364941"/>
            <a:ext cx="184666" cy="369332"/>
          </a:xfrm>
          <a:prstGeom prst="rect">
            <a:avLst/>
          </a:prstGeom>
          <a:noFill/>
        </p:spPr>
        <p:txBody>
          <a:bodyPr wrap="none" rtlCol="0">
            <a:spAutoFit/>
          </a:bodyPr>
          <a:lstStyle/>
          <a:p>
            <a:endParaRPr lang="en-US" dirty="0"/>
          </a:p>
        </p:txBody>
      </p:sp>
      <p:pic>
        <p:nvPicPr>
          <p:cNvPr id="5" name="Picture 4" descr="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755" y="5448448"/>
            <a:ext cx="2196354" cy="1259378"/>
          </a:xfrm>
          <a:prstGeom prst="rect">
            <a:avLst/>
          </a:prstGeom>
        </p:spPr>
      </p:pic>
    </p:spTree>
    <p:extLst>
      <p:ext uri="{BB962C8B-B14F-4D97-AF65-F5344CB8AC3E}">
        <p14:creationId xmlns:p14="http://schemas.microsoft.com/office/powerpoint/2010/main" val="2836877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a:t>
            </a:r>
            <a:r>
              <a:rPr lang="en-US" sz="3600" b="1" dirty="0" smtClean="0">
                <a:solidFill>
                  <a:srgbClr val="FF0000"/>
                </a:solidFill>
              </a:rPr>
              <a:t>Clinicians</a:t>
            </a:r>
            <a:r>
              <a:rPr lang="en-US" sz="3600" b="1" dirty="0" smtClean="0"/>
              <a:t>: Key (current) facts about ‘being in a coma’ from clinical evidence</a:t>
            </a:r>
            <a:r>
              <a:rPr lang="en-US" dirty="0" smtClean="0"/>
              <a:t/>
            </a:r>
            <a:br>
              <a:rPr lang="en-US" dirty="0" smtClean="0"/>
            </a:br>
            <a:endParaRPr lang="en-US" dirty="0"/>
          </a:p>
        </p:txBody>
      </p:sp>
      <p:sp>
        <p:nvSpPr>
          <p:cNvPr id="3" name="Content Placeholder 2"/>
          <p:cNvSpPr>
            <a:spLocks noGrp="1"/>
          </p:cNvSpPr>
          <p:nvPr>
            <p:ph idx="1"/>
          </p:nvPr>
        </p:nvSpPr>
        <p:spPr>
          <a:xfrm>
            <a:off x="395536" y="1988840"/>
            <a:ext cx="8280920" cy="4464496"/>
          </a:xfrm>
        </p:spPr>
        <p:txBody>
          <a:bodyPr/>
          <a:lstStyle/>
          <a:p>
            <a:r>
              <a:rPr lang="en-US" sz="2800" dirty="0" smtClean="0"/>
              <a:t>Person </a:t>
            </a:r>
            <a:r>
              <a:rPr lang="en-US" sz="2800" dirty="0"/>
              <a:t>in a long ‘coma’ will be doubly incontinent, have a feeding tube, will be  </a:t>
            </a:r>
            <a:r>
              <a:rPr lang="en-US" sz="2800" dirty="0" smtClean="0"/>
              <a:t>the </a:t>
            </a:r>
            <a:r>
              <a:rPr lang="en-US" sz="2800" dirty="0"/>
              <a:t>object of work such as ‘suctioning</a:t>
            </a:r>
            <a:r>
              <a:rPr lang="en-US" sz="2800" dirty="0" smtClean="0"/>
              <a:t>’ (because they can’t swallow), </a:t>
            </a:r>
            <a:r>
              <a:rPr lang="en-US" sz="2800" dirty="0"/>
              <a:t>will develop complications e.g. muscle wastage,  </a:t>
            </a:r>
            <a:r>
              <a:rPr lang="en-US" sz="2800" dirty="0" smtClean="0"/>
              <a:t>spasticity and frequent illnesses such as pneumonia.</a:t>
            </a:r>
            <a:endParaRPr lang="en-US" sz="2800" dirty="0"/>
          </a:p>
          <a:p>
            <a:r>
              <a:rPr lang="en-US" sz="2800" dirty="0" smtClean="0"/>
              <a:t>Person </a:t>
            </a:r>
            <a:r>
              <a:rPr lang="en-US" sz="2800" dirty="0"/>
              <a:t>in PVS may ‘look’ like they are experiencing </a:t>
            </a:r>
            <a:r>
              <a:rPr lang="en-US" sz="2800" dirty="0" smtClean="0"/>
              <a:t>pain (new uncertainty?), </a:t>
            </a:r>
            <a:r>
              <a:rPr lang="en-US" sz="2800" dirty="0"/>
              <a:t>person in MCS can </a:t>
            </a:r>
            <a:r>
              <a:rPr lang="en-US" sz="2800" i="1" dirty="0"/>
              <a:t>definitely</a:t>
            </a:r>
            <a:r>
              <a:rPr lang="en-US" sz="2800" dirty="0"/>
              <a:t> experience </a:t>
            </a:r>
            <a:r>
              <a:rPr lang="en-US" sz="2800" dirty="0" smtClean="0"/>
              <a:t>pain. Bedside examination may misdiagnose MCS patient as PVS</a:t>
            </a:r>
            <a:endParaRPr lang="en-US" sz="2800" dirty="0"/>
          </a:p>
          <a:p>
            <a:endParaRPr lang="en-US" sz="2800" dirty="0"/>
          </a:p>
        </p:txBody>
      </p:sp>
    </p:spTree>
    <p:extLst>
      <p:ext uri="{BB962C8B-B14F-4D97-AF65-F5344CB8AC3E}">
        <p14:creationId xmlns:p14="http://schemas.microsoft.com/office/powerpoint/2010/main" val="33704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Families: </a:t>
            </a:r>
            <a:endParaRPr lang="en-US" sz="3600" b="1" dirty="0"/>
          </a:p>
        </p:txBody>
      </p:sp>
      <p:sp>
        <p:nvSpPr>
          <p:cNvPr id="3" name="Content Placeholder 2"/>
          <p:cNvSpPr>
            <a:spLocks noGrp="1"/>
          </p:cNvSpPr>
          <p:nvPr>
            <p:ph idx="1"/>
          </p:nvPr>
        </p:nvSpPr>
        <p:spPr/>
        <p:txBody>
          <a:bodyPr/>
          <a:lstStyle/>
          <a:p>
            <a:r>
              <a:rPr lang="en-US" dirty="0" smtClean="0"/>
              <a:t>Distressing ‘reflexes</a:t>
            </a:r>
            <a:r>
              <a:rPr lang="en-US" dirty="0"/>
              <a:t>’ </a:t>
            </a:r>
            <a:r>
              <a:rPr lang="en-US" dirty="0" smtClean="0"/>
              <a:t>, distress </a:t>
            </a:r>
            <a:r>
              <a:rPr lang="en-US" dirty="0"/>
              <a:t>and </a:t>
            </a:r>
            <a:r>
              <a:rPr lang="en-US" dirty="0" smtClean="0"/>
              <a:t>pain</a:t>
            </a:r>
          </a:p>
          <a:p>
            <a:r>
              <a:rPr lang="en-US" dirty="0" smtClean="0"/>
              <a:t>Physical deterioration and complications (e.g. spasticity)</a:t>
            </a:r>
          </a:p>
          <a:p>
            <a:r>
              <a:rPr lang="en-US" dirty="0" smtClean="0"/>
              <a:t>Indignity and lack of choice</a:t>
            </a:r>
          </a:p>
        </p:txBody>
      </p:sp>
    </p:spTree>
    <p:extLst>
      <p:ext uri="{BB962C8B-B14F-4D97-AF65-F5344CB8AC3E}">
        <p14:creationId xmlns:p14="http://schemas.microsoft.com/office/powerpoint/2010/main" val="568621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z="3600" b="1" dirty="0">
                <a:latin typeface="Times" charset="0"/>
              </a:rPr>
              <a:t>A mother’s description</a:t>
            </a:r>
          </a:p>
        </p:txBody>
      </p:sp>
      <p:sp>
        <p:nvSpPr>
          <p:cNvPr id="23554" name="Content Placeholder 2"/>
          <p:cNvSpPr>
            <a:spLocks noGrp="1"/>
          </p:cNvSpPr>
          <p:nvPr>
            <p:ph idx="1"/>
          </p:nvPr>
        </p:nvSpPr>
        <p:spPr>
          <a:xfrm>
            <a:off x="685800" y="1772816"/>
            <a:ext cx="7772400" cy="4323184"/>
          </a:xfrm>
        </p:spPr>
        <p:txBody>
          <a:bodyPr/>
          <a:lstStyle/>
          <a:p>
            <a:pPr>
              <a:buFontTx/>
              <a:buNone/>
            </a:pPr>
            <a:r>
              <a:rPr lang="en-GB" sz="2400" dirty="0">
                <a:latin typeface="Times" charset="0"/>
              </a:rPr>
              <a:t>	</a:t>
            </a:r>
            <a:r>
              <a:rPr lang="en-GB" sz="2800" dirty="0" smtClean="0">
                <a:latin typeface="Times" charset="0"/>
              </a:rPr>
              <a:t>“Most </a:t>
            </a:r>
            <a:r>
              <a:rPr lang="en-GB" sz="2800" dirty="0">
                <a:latin typeface="Times" charset="0"/>
              </a:rPr>
              <a:t>of the artists drew beautiful sketches, because the public wanted to think of her as a 'sleeping beauty'. they always painted her with long hair  [...] While the newspapers called my daughter ‘the sleeping beauty’ I sat by my daughter’s bed... A medical description in the court describes her 'emaciated, curled up in what is known as doeskin contracture, every joint was </a:t>
            </a:r>
            <a:r>
              <a:rPr lang="en-GB" sz="2800" dirty="0" smtClean="0">
                <a:latin typeface="Times" charset="0"/>
              </a:rPr>
              <a:t>bent</a:t>
            </a:r>
            <a:r>
              <a:rPr lang="en-US" sz="2800" dirty="0" smtClean="0">
                <a:latin typeface="Times" charset="0"/>
              </a:rPr>
              <a:t>…”</a:t>
            </a:r>
            <a:endParaRPr lang="en-GB" sz="2800" dirty="0">
              <a:latin typeface="Times" charset="0"/>
            </a:endParaRPr>
          </a:p>
          <a:p>
            <a:pPr algn="r">
              <a:buFontTx/>
              <a:buNone/>
            </a:pPr>
            <a:r>
              <a:rPr lang="en-GB" sz="2800" dirty="0">
                <a:latin typeface="Times" charset="0"/>
              </a:rPr>
              <a:t> (Quinlan and </a:t>
            </a:r>
            <a:r>
              <a:rPr lang="en-GB" sz="2800" dirty="0" smtClean="0">
                <a:latin typeface="Times" charset="0"/>
              </a:rPr>
              <a:t>Quinlan</a:t>
            </a:r>
            <a:r>
              <a:rPr lang="en-GB" sz="2800" dirty="0">
                <a:latin typeface="Times" charset="0"/>
              </a:rPr>
              <a:t>, 1977, 215-222)</a:t>
            </a:r>
          </a:p>
          <a:p>
            <a:pPr>
              <a:buFontTx/>
              <a:buNone/>
            </a:pPr>
            <a:r>
              <a:rPr lang="en-GB" dirty="0">
                <a:latin typeface="Times" charset="0"/>
              </a:rPr>
              <a:t> </a:t>
            </a:r>
          </a:p>
          <a:p>
            <a:endParaRPr lang="en-GB"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332656"/>
            <a:ext cx="7918648" cy="503957"/>
          </a:xfrm>
        </p:spPr>
        <p:txBody>
          <a:bodyPr/>
          <a:lstStyle/>
          <a:p>
            <a:r>
              <a:rPr lang="en-GB" sz="3600" b="1" dirty="0" smtClean="0">
                <a:latin typeface="Times" charset="0"/>
              </a:rPr>
              <a:t>(</a:t>
            </a:r>
            <a:r>
              <a:rPr lang="en-GB" sz="3600" b="1" dirty="0">
                <a:latin typeface="Times" charset="0"/>
              </a:rPr>
              <a:t>A</a:t>
            </a:r>
            <a:r>
              <a:rPr lang="en-GB" sz="3600" b="1" dirty="0" smtClean="0">
                <a:latin typeface="Times" charset="0"/>
              </a:rPr>
              <a:t>pparent?) Suffering</a:t>
            </a:r>
            <a:endParaRPr lang="en-GB" sz="3600" b="1" dirty="0">
              <a:latin typeface="Times" charset="0"/>
            </a:endParaRPr>
          </a:p>
        </p:txBody>
      </p:sp>
      <p:sp>
        <p:nvSpPr>
          <p:cNvPr id="24578" name="Content Placeholder 2"/>
          <p:cNvSpPr>
            <a:spLocks noGrp="1"/>
          </p:cNvSpPr>
          <p:nvPr>
            <p:ph idx="1"/>
          </p:nvPr>
        </p:nvSpPr>
        <p:spPr>
          <a:xfrm>
            <a:off x="685800" y="908050"/>
            <a:ext cx="8062913" cy="5616575"/>
          </a:xfrm>
        </p:spPr>
        <p:txBody>
          <a:bodyPr/>
          <a:lstStyle/>
          <a:p>
            <a:pPr>
              <a:buFontTx/>
              <a:buNone/>
            </a:pPr>
            <a:r>
              <a:rPr lang="en-GB" sz="2800" dirty="0">
                <a:latin typeface="Times" charset="0"/>
              </a:rPr>
              <a:t>	</a:t>
            </a:r>
            <a:r>
              <a:rPr lang="en-GB" sz="2800" dirty="0" smtClean="0">
                <a:latin typeface="Times" charset="0"/>
              </a:rPr>
              <a:t>“Her </a:t>
            </a:r>
            <a:r>
              <a:rPr lang="en-GB" sz="2800" dirty="0">
                <a:latin typeface="Times" charset="0"/>
              </a:rPr>
              <a:t>head would forever be moving from side to side, and her face began to grimace...it was terribly disturbing to watch. Her mouth would open wide, as though she were trying to scream, but the only sound you would hear, sometimes, was a moan. This was the hardest of all to bear, because we felt Karen must be in pain. Some deep, awful pain </a:t>
            </a:r>
            <a:r>
              <a:rPr lang="en-US" sz="2800" dirty="0" smtClean="0">
                <a:latin typeface="Times" charset="0"/>
              </a:rPr>
              <a:t>…”</a:t>
            </a:r>
            <a:endParaRPr lang="en-GB" sz="2800" dirty="0">
              <a:latin typeface="Times" charset="0"/>
            </a:endParaRPr>
          </a:p>
          <a:p>
            <a:pPr algn="r">
              <a:buFontTx/>
              <a:buNone/>
            </a:pPr>
            <a:endParaRPr lang="en-GB" sz="2800" dirty="0">
              <a:latin typeface="Times" charset="0"/>
            </a:endParaRPr>
          </a:p>
          <a:p>
            <a:pPr>
              <a:buFontTx/>
              <a:buNone/>
            </a:pPr>
            <a:r>
              <a:rPr lang="en-GB" sz="2800" dirty="0">
                <a:latin typeface="Times" charset="0"/>
              </a:rPr>
              <a:t>	</a:t>
            </a:r>
            <a:endParaRPr lang="en-GB" sz="2000"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endParaRPr lang="en-US" dirty="0"/>
          </a:p>
        </p:txBody>
      </p:sp>
      <p:sp>
        <p:nvSpPr>
          <p:cNvPr id="3" name="Content Placeholder 2"/>
          <p:cNvSpPr>
            <a:spLocks noGrp="1"/>
          </p:cNvSpPr>
          <p:nvPr>
            <p:ph idx="1"/>
          </p:nvPr>
        </p:nvSpPr>
        <p:spPr>
          <a:xfrm>
            <a:off x="685800" y="1412776"/>
            <a:ext cx="7772400" cy="4683224"/>
          </a:xfrm>
        </p:spPr>
        <p:txBody>
          <a:bodyPr/>
          <a:lstStyle/>
          <a:p>
            <a:pPr>
              <a:buFontTx/>
              <a:buNone/>
            </a:pPr>
            <a:r>
              <a:rPr lang="en-GB" dirty="0" smtClean="0">
                <a:latin typeface="Times" charset="0"/>
              </a:rPr>
              <a:t>	“</a:t>
            </a:r>
            <a:r>
              <a:rPr lang="en-GB" sz="2800" dirty="0" smtClean="0">
                <a:latin typeface="Times" charset="0"/>
              </a:rPr>
              <a:t>Unlike </a:t>
            </a:r>
            <a:r>
              <a:rPr lang="en-GB" sz="2800" dirty="0">
                <a:latin typeface="Times" charset="0"/>
              </a:rPr>
              <a:t>the "sleeping beauty" depicted in newspaper articles and sketches drawn by artists who had never got a glimpse of Karen, she was not resting quietly. As time went on, her body began to take on distinctive patterns. Karen would thrash wildly at times, she would blindly resist treatments and the machines she was attached to, yet all the while unable to communicate and respond to voices of her loved ones</a:t>
            </a:r>
            <a:r>
              <a:rPr lang="en-GB" sz="2800" dirty="0" smtClean="0">
                <a:latin typeface="Times" charset="0"/>
              </a:rPr>
              <a:t>.”</a:t>
            </a:r>
            <a:endParaRPr lang="en-GB" sz="2800" dirty="0">
              <a:latin typeface="Times" charset="0"/>
            </a:endParaRPr>
          </a:p>
          <a:p>
            <a:pPr algn="r">
              <a:buFontTx/>
              <a:buNone/>
            </a:pPr>
            <a:r>
              <a:rPr lang="en-GB" sz="2800" dirty="0">
                <a:latin typeface="Times" charset="0"/>
              </a:rPr>
              <a:t>[Quinlan and Quinlan, 1977 and </a:t>
            </a:r>
            <a:r>
              <a:rPr lang="en-GB" sz="2400" dirty="0">
                <a:latin typeface="Times" charset="0"/>
              </a:rPr>
              <a:t>http://</a:t>
            </a:r>
            <a:r>
              <a:rPr lang="en-GB" sz="2400" dirty="0" err="1">
                <a:latin typeface="Times" charset="0"/>
              </a:rPr>
              <a:t>www.karenannquinlanhospice.org</a:t>
            </a:r>
            <a:r>
              <a:rPr lang="en-GB" sz="2400" dirty="0">
                <a:latin typeface="Times" charset="0"/>
              </a:rPr>
              <a:t>/</a:t>
            </a:r>
            <a:r>
              <a:rPr lang="en-GB" sz="2400" dirty="0" err="1">
                <a:latin typeface="Times" charset="0"/>
              </a:rPr>
              <a:t>history.htm</a:t>
            </a:r>
            <a:r>
              <a:rPr lang="en-GB" sz="2400" dirty="0">
                <a:latin typeface="Times" charset="0"/>
              </a:rPr>
              <a:t>]</a:t>
            </a:r>
          </a:p>
          <a:p>
            <a:pPr marL="0" indent="0">
              <a:buNone/>
            </a:pPr>
            <a:endParaRPr lang="en-US" dirty="0"/>
          </a:p>
        </p:txBody>
      </p:sp>
    </p:spTree>
    <p:extLst>
      <p:ext uri="{BB962C8B-B14F-4D97-AF65-F5344CB8AC3E}">
        <p14:creationId xmlns:p14="http://schemas.microsoft.com/office/powerpoint/2010/main" val="350675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87152"/>
          </a:xfrm>
        </p:spPr>
        <p:txBody>
          <a:bodyPr/>
          <a:lstStyle/>
          <a:p>
            <a:endParaRPr lang="en-US" sz="3600" b="1" dirty="0"/>
          </a:p>
        </p:txBody>
      </p:sp>
      <p:sp>
        <p:nvSpPr>
          <p:cNvPr id="3" name="Content Placeholder 2"/>
          <p:cNvSpPr>
            <a:spLocks noGrp="1"/>
          </p:cNvSpPr>
          <p:nvPr>
            <p:ph idx="1"/>
          </p:nvPr>
        </p:nvSpPr>
        <p:spPr>
          <a:xfrm>
            <a:off x="685800" y="1700808"/>
            <a:ext cx="7918648" cy="4896544"/>
          </a:xfrm>
        </p:spPr>
        <p:txBody>
          <a:bodyPr/>
          <a:lstStyle/>
          <a:p>
            <a:pPr marL="0" indent="0">
              <a:buNone/>
            </a:pPr>
            <a:r>
              <a:rPr lang="en-GB" sz="2800" dirty="0" smtClean="0"/>
              <a:t>“even </a:t>
            </a:r>
            <a:r>
              <a:rPr lang="en-GB" sz="2800" dirty="0"/>
              <a:t>I could see that there were movements, reactions to pain for example, I’d go ‘golly, this isn’t what you see on the telly about coma’. </a:t>
            </a:r>
            <a:r>
              <a:rPr lang="en-GB" sz="2800" dirty="0" smtClean="0"/>
              <a:t>[Later, on being told brother was MCS] before </a:t>
            </a:r>
            <a:r>
              <a:rPr lang="en-GB" sz="2800" dirty="0"/>
              <a:t>then I’d held on to the idea that even though I’d begun</a:t>
            </a:r>
            <a:r>
              <a:rPr lang="en-GB" sz="2800" i="1" dirty="0"/>
              <a:t> </a:t>
            </a:r>
            <a:r>
              <a:rPr lang="en-GB" sz="2800" dirty="0"/>
              <a:t>to see inklings that he might, I thought, be experiencing things, that was just an illusion and that he was vegetative and that therefore he was protected from pain. I kept hoping that </a:t>
            </a:r>
            <a:r>
              <a:rPr lang="en-GB" sz="2800" i="1" dirty="0"/>
              <a:t>I</a:t>
            </a:r>
            <a:r>
              <a:rPr lang="en-GB" sz="2800" dirty="0"/>
              <a:t> was going through trauma and anxiety and distress, but </a:t>
            </a:r>
            <a:r>
              <a:rPr lang="en-GB" sz="2800" i="1" dirty="0"/>
              <a:t>he</a:t>
            </a:r>
            <a:r>
              <a:rPr lang="en-GB" sz="2800" dirty="0"/>
              <a:t>, fingers crossed, wasn’t.  So it was just ghastly</a:t>
            </a:r>
            <a:r>
              <a:rPr lang="en-GB" sz="2800" dirty="0" smtClean="0"/>
              <a:t>.”  </a:t>
            </a:r>
            <a:r>
              <a:rPr lang="en-GB" sz="2800" dirty="0" smtClean="0"/>
              <a:t>(relative of </a:t>
            </a:r>
            <a:r>
              <a:rPr lang="en-GB" sz="2800" dirty="0" smtClean="0"/>
              <a:t>MCS patient)</a:t>
            </a:r>
            <a:endParaRPr lang="en-US" sz="2800" dirty="0"/>
          </a:p>
        </p:txBody>
      </p:sp>
    </p:spTree>
    <p:extLst>
      <p:ext uri="{BB962C8B-B14F-4D97-AF65-F5344CB8AC3E}">
        <p14:creationId xmlns:p14="http://schemas.microsoft.com/office/powerpoint/2010/main" val="355554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600" b="1" dirty="0"/>
          </a:p>
        </p:txBody>
      </p:sp>
      <p:sp>
        <p:nvSpPr>
          <p:cNvPr id="3" name="Content Placeholder 2"/>
          <p:cNvSpPr>
            <a:spLocks noGrp="1"/>
          </p:cNvSpPr>
          <p:nvPr>
            <p:ph idx="1"/>
          </p:nvPr>
        </p:nvSpPr>
        <p:spPr/>
        <p:txBody>
          <a:bodyPr/>
          <a:lstStyle/>
          <a:p>
            <a:pPr marL="0" indent="0">
              <a:buNone/>
            </a:pPr>
            <a:r>
              <a:rPr lang="en-GB" sz="2800" dirty="0" smtClean="0"/>
              <a:t>“There </a:t>
            </a:r>
            <a:r>
              <a:rPr lang="en-GB" sz="2800" dirty="0"/>
              <a:t>is </a:t>
            </a:r>
            <a:r>
              <a:rPr lang="en-GB" sz="2800" dirty="0" smtClean="0"/>
              <a:t>nothing [in his life].  </a:t>
            </a:r>
            <a:r>
              <a:rPr lang="en-GB" sz="2800" dirty="0"/>
              <a:t>Other than, let’s </a:t>
            </a:r>
            <a:r>
              <a:rPr lang="en-GB" sz="2800" dirty="0" smtClean="0"/>
              <a:t>see, </a:t>
            </a:r>
            <a:r>
              <a:rPr lang="en-GB" sz="2800" dirty="0"/>
              <a:t>the </a:t>
            </a:r>
            <a:r>
              <a:rPr lang="en-GB" sz="2800" dirty="0" smtClean="0"/>
              <a:t>panic </a:t>
            </a:r>
            <a:r>
              <a:rPr lang="en-GB" sz="2800" dirty="0"/>
              <a:t>when the </a:t>
            </a:r>
            <a:r>
              <a:rPr lang="en-GB" sz="2800" dirty="0" err="1"/>
              <a:t>trachy</a:t>
            </a:r>
            <a:r>
              <a:rPr lang="en-GB" sz="2800" dirty="0"/>
              <a:t> is being suctioned out</a:t>
            </a:r>
            <a:r>
              <a:rPr lang="en-GB" sz="2800" dirty="0" smtClean="0"/>
              <a:t>. […]  </a:t>
            </a:r>
            <a:r>
              <a:rPr lang="en-GB" sz="2800" dirty="0"/>
              <a:t>it would be different if that patient wasn’t </a:t>
            </a:r>
            <a:r>
              <a:rPr lang="en-GB" sz="2800" dirty="0" smtClean="0"/>
              <a:t>suffering</a:t>
            </a:r>
            <a:r>
              <a:rPr lang="en-GB" sz="2800" dirty="0"/>
              <a:t>. If it was like you see in the films and they was just laying there all nice you know, asleep looking, </a:t>
            </a:r>
            <a:r>
              <a:rPr lang="en-GB" sz="2800" dirty="0" smtClean="0"/>
              <a:t>calm</a:t>
            </a:r>
            <a:r>
              <a:rPr lang="en-GB" sz="2800" dirty="0"/>
              <a:t>, nice, no choking, no fits, nothing like that. </a:t>
            </a:r>
            <a:r>
              <a:rPr lang="en-GB" sz="2800" dirty="0" smtClean="0"/>
              <a:t>[</a:t>
            </a:r>
            <a:r>
              <a:rPr lang="en-GB" sz="2800" dirty="0"/>
              <a:t>His mother said]  ‘you’re helping with the torture of him</a:t>
            </a:r>
            <a:r>
              <a:rPr lang="en-GB" sz="2800" dirty="0" smtClean="0"/>
              <a:t>’ (Relative of vegetative patient</a:t>
            </a:r>
            <a:r>
              <a:rPr lang="en-GB" sz="2800" dirty="0"/>
              <a:t>)</a:t>
            </a:r>
          </a:p>
          <a:p>
            <a:endParaRPr lang="en-US" dirty="0"/>
          </a:p>
        </p:txBody>
      </p:sp>
    </p:spTree>
    <p:extLst>
      <p:ext uri="{BB962C8B-B14F-4D97-AF65-F5344CB8AC3E}">
        <p14:creationId xmlns:p14="http://schemas.microsoft.com/office/powerpoint/2010/main" val="357745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Distress and pain</a:t>
            </a:r>
            <a:endParaRPr lang="en-US" sz="3600" b="1" dirty="0"/>
          </a:p>
        </p:txBody>
      </p:sp>
      <p:sp>
        <p:nvSpPr>
          <p:cNvPr id="3" name="Content Placeholder 2"/>
          <p:cNvSpPr>
            <a:spLocks noGrp="1"/>
          </p:cNvSpPr>
          <p:nvPr>
            <p:ph idx="1"/>
          </p:nvPr>
        </p:nvSpPr>
        <p:spPr>
          <a:xfrm>
            <a:off x="685800" y="1772816"/>
            <a:ext cx="7772400" cy="4323184"/>
          </a:xfrm>
        </p:spPr>
        <p:txBody>
          <a:bodyPr/>
          <a:lstStyle/>
          <a:p>
            <a:pPr marL="0" indent="0">
              <a:buNone/>
            </a:pPr>
            <a:r>
              <a:rPr lang="en-US" sz="2800" dirty="0" smtClean="0"/>
              <a:t>“She has suffered. She’s had a lung collapsed, she’s had C Diff [clostridium </a:t>
            </a:r>
            <a:r>
              <a:rPr lang="en-US" sz="2800" dirty="0" err="1" smtClean="0"/>
              <a:t>difficile</a:t>
            </a:r>
            <a:r>
              <a:rPr lang="en-US" sz="2800" dirty="0" smtClean="0"/>
              <a:t>] five times […] She was forced to wear splints that mark her legs, mark her arms, put on a tilt table which was terrifying for her. […</a:t>
            </a:r>
            <a:r>
              <a:rPr lang="en-GB" sz="2800" dirty="0" smtClean="0"/>
              <a:t>] </a:t>
            </a:r>
            <a:r>
              <a:rPr lang="en-US" sz="2800" dirty="0" smtClean="0"/>
              <a:t>And her hands are crippled, you’ve got to straighten them and that’s painful for her - you know her limbs are stiff. That’s painful for her but she can’t tell me to get off.” </a:t>
            </a:r>
            <a:r>
              <a:rPr lang="en-US" sz="2800" dirty="0" smtClean="0"/>
              <a:t>(Relative of </a:t>
            </a:r>
            <a:r>
              <a:rPr lang="en-US" sz="2800" dirty="0" smtClean="0"/>
              <a:t>PVS daughter)</a:t>
            </a:r>
          </a:p>
          <a:p>
            <a:pPr marL="0" indent="0">
              <a:buNone/>
            </a:pPr>
            <a:endParaRPr lang="en-US" sz="2400" dirty="0"/>
          </a:p>
        </p:txBody>
      </p:sp>
    </p:spTree>
    <p:extLst>
      <p:ext uri="{BB962C8B-B14F-4D97-AF65-F5344CB8AC3E}">
        <p14:creationId xmlns:p14="http://schemas.microsoft.com/office/powerpoint/2010/main" val="2903032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Indignity and lack of choice</a:t>
            </a:r>
            <a:endParaRPr lang="en-US" sz="3600" b="1" dirty="0"/>
          </a:p>
        </p:txBody>
      </p:sp>
      <p:sp>
        <p:nvSpPr>
          <p:cNvPr id="3" name="Content Placeholder 2"/>
          <p:cNvSpPr>
            <a:spLocks noGrp="1"/>
          </p:cNvSpPr>
          <p:nvPr>
            <p:ph idx="1"/>
          </p:nvPr>
        </p:nvSpPr>
        <p:spPr/>
        <p:txBody>
          <a:bodyPr/>
          <a:lstStyle/>
          <a:p>
            <a:pPr marL="0" indent="0">
              <a:buNone/>
            </a:pPr>
            <a:r>
              <a:rPr lang="en-US" dirty="0" smtClean="0"/>
              <a:t>“She hasn’t got a choice. I can remember my Mum being ill and my Mum saying “I don’t want this any more”, “I don’t want any more.” And she had that choice. […]</a:t>
            </a:r>
          </a:p>
          <a:p>
            <a:pPr marL="0" indent="0">
              <a:buNone/>
            </a:pPr>
            <a:r>
              <a:rPr lang="en-GB" dirty="0" smtClean="0"/>
              <a:t>The ones that don’t survive are the lucky ones. They’re definitely the lucky ones. […] I know if she had the choice it’s not what she would want</a:t>
            </a:r>
            <a:r>
              <a:rPr lang="en-GB" i="1" dirty="0" smtClean="0"/>
              <a:t>.”</a:t>
            </a:r>
            <a:endParaRPr lang="en-GB" dirty="0" smtClean="0"/>
          </a:p>
          <a:p>
            <a:endParaRPr lang="en-US" dirty="0"/>
          </a:p>
        </p:txBody>
      </p:sp>
    </p:spTree>
    <p:extLst>
      <p:ext uri="{BB962C8B-B14F-4D97-AF65-F5344CB8AC3E}">
        <p14:creationId xmlns:p14="http://schemas.microsoft.com/office/powerpoint/2010/main" val="209324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Media</a:t>
            </a:r>
          </a:p>
          <a:p>
            <a:r>
              <a:rPr lang="en-US" dirty="0" smtClean="0">
                <a:solidFill>
                  <a:srgbClr val="FF0000"/>
                </a:solidFill>
              </a:rPr>
              <a:t>Clinicians</a:t>
            </a:r>
          </a:p>
          <a:p>
            <a:r>
              <a:rPr lang="en-US" dirty="0" smtClean="0">
                <a:solidFill>
                  <a:srgbClr val="FF0000"/>
                </a:solidFill>
              </a:rPr>
              <a:t>Family</a:t>
            </a:r>
            <a:endParaRPr lang="en-US" dirty="0">
              <a:solidFill>
                <a:srgbClr val="FF0000"/>
              </a:solidFill>
            </a:endParaRPr>
          </a:p>
        </p:txBody>
      </p:sp>
    </p:spTree>
    <p:extLst>
      <p:ext uri="{BB962C8B-B14F-4D97-AF65-F5344CB8AC3E}">
        <p14:creationId xmlns:p14="http://schemas.microsoft.com/office/powerpoint/2010/main" val="238391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419944"/>
          </a:xfrm>
        </p:spPr>
        <p:txBody>
          <a:bodyPr/>
          <a:lstStyle/>
          <a:p>
            <a:r>
              <a:rPr lang="en-US" sz="4000" b="1" dirty="0" smtClean="0"/>
              <a:t/>
            </a:r>
            <a:br>
              <a:rPr lang="en-US" sz="4000" b="1" dirty="0" smtClean="0"/>
            </a:br>
            <a:r>
              <a:rPr lang="en-US" sz="4000" b="1" dirty="0" smtClean="0"/>
              <a:t>What I will be talking about: </a:t>
            </a:r>
            <a:r>
              <a:rPr lang="en-US" sz="4000" b="1" dirty="0"/>
              <a:t/>
            </a:r>
            <a:br>
              <a:rPr lang="en-US" sz="4000" b="1" dirty="0"/>
            </a:br>
            <a:endParaRPr lang="en-US" sz="4000" b="1"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a:solidFill>
                  <a:schemeClr val="tx2"/>
                </a:solidFill>
              </a:rPr>
              <a:t>Media </a:t>
            </a:r>
            <a:r>
              <a:rPr lang="en-US" sz="2800" dirty="0" smtClean="0">
                <a:solidFill>
                  <a:schemeClr val="tx2"/>
                </a:solidFill>
              </a:rPr>
              <a:t>representation of ‘being in a coma’ and  ‘recovery’ from a long-term coma -  </a:t>
            </a:r>
            <a:r>
              <a:rPr lang="en-US" sz="2800" dirty="0">
                <a:solidFill>
                  <a:schemeClr val="tx2"/>
                </a:solidFill>
              </a:rPr>
              <a:t>and what  clinician say and families witness</a:t>
            </a:r>
            <a:endParaRPr lang="en-US" sz="2800" dirty="0" smtClean="0">
              <a:solidFill>
                <a:schemeClr val="tx2"/>
              </a:solidFill>
            </a:endParaRPr>
          </a:p>
          <a:p>
            <a:pPr marL="0" indent="0">
              <a:buNone/>
            </a:pPr>
            <a:endParaRPr lang="en-US" sz="2800" dirty="0" smtClean="0">
              <a:solidFill>
                <a:schemeClr val="tx2"/>
              </a:solidFill>
            </a:endParaRPr>
          </a:p>
          <a:p>
            <a:pPr marL="514350" indent="-514350">
              <a:buFont typeface="+mj-lt"/>
              <a:buAutoNum type="arabicPeriod"/>
            </a:pPr>
            <a:r>
              <a:rPr lang="en-US" sz="2800" dirty="0" smtClean="0"/>
              <a:t>The implications of such representations</a:t>
            </a:r>
          </a:p>
          <a:p>
            <a:pPr marL="514350" indent="-514350">
              <a:buFont typeface="+mj-lt"/>
              <a:buAutoNum type="arabicPeriod"/>
            </a:pPr>
            <a:endParaRPr lang="en-US" sz="2800" dirty="0" smtClean="0"/>
          </a:p>
          <a:p>
            <a:pPr marL="514350" indent="-514350">
              <a:buFont typeface="+mj-lt"/>
              <a:buAutoNum type="arabicPeriod"/>
            </a:pPr>
            <a:r>
              <a:rPr lang="en-US" sz="2800" dirty="0" smtClean="0"/>
              <a:t>… and our efforts to create a space for the voices of families e.g. Postcard project</a:t>
            </a:r>
          </a:p>
          <a:p>
            <a:endParaRPr lang="en-US" dirty="0"/>
          </a:p>
        </p:txBody>
      </p:sp>
    </p:spTree>
    <p:extLst>
      <p:ext uri="{BB962C8B-B14F-4D97-AF65-F5344CB8AC3E}">
        <p14:creationId xmlns:p14="http://schemas.microsoft.com/office/powerpoint/2010/main" val="9953876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Media: </a:t>
            </a:r>
            <a:r>
              <a:rPr lang="en-US" sz="3600" b="1" dirty="0" smtClean="0">
                <a:solidFill>
                  <a:srgbClr val="000000"/>
                </a:solidFill>
              </a:rPr>
              <a:t>Recovery?</a:t>
            </a:r>
            <a:endParaRPr lang="en-US" sz="3600" b="1" dirty="0">
              <a:solidFill>
                <a:srgbClr val="000000"/>
              </a:solidFill>
            </a:endParaRPr>
          </a:p>
        </p:txBody>
      </p:sp>
      <p:sp>
        <p:nvSpPr>
          <p:cNvPr id="3" name="Content Placeholder 2"/>
          <p:cNvSpPr>
            <a:spLocks noGrp="1"/>
          </p:cNvSpPr>
          <p:nvPr>
            <p:ph idx="1"/>
          </p:nvPr>
        </p:nvSpPr>
        <p:spPr/>
        <p:txBody>
          <a:bodyPr/>
          <a:lstStyle/>
          <a:p>
            <a:pPr marL="0" indent="0">
              <a:buNone/>
            </a:pPr>
            <a:r>
              <a:rPr lang="en-US" b="1" dirty="0" smtClean="0"/>
              <a:t>Factual reports</a:t>
            </a:r>
            <a:r>
              <a:rPr lang="en-US" dirty="0" smtClean="0"/>
              <a:t>: Death  or Recovery - or ‘breakthrough communication moments’ e.g</a:t>
            </a:r>
            <a:r>
              <a:rPr lang="en-US" dirty="0"/>
              <a:t>. the  ‘Hi Mom’ </a:t>
            </a:r>
            <a:r>
              <a:rPr lang="en-US" dirty="0" smtClean="0"/>
              <a:t>or miracles</a:t>
            </a:r>
            <a:endParaRPr lang="en-US" dirty="0"/>
          </a:p>
          <a:p>
            <a:pPr marL="0" indent="0">
              <a:buNone/>
            </a:pPr>
            <a:r>
              <a:rPr lang="en-US" b="1" dirty="0" smtClean="0"/>
              <a:t>Fiction</a:t>
            </a:r>
            <a:r>
              <a:rPr lang="en-US" dirty="0" smtClean="0"/>
              <a:t> often shows death or  a full and rapid recovery.</a:t>
            </a:r>
          </a:p>
        </p:txBody>
      </p:sp>
    </p:spTree>
    <p:extLst>
      <p:ext uri="{BB962C8B-B14F-4D97-AF65-F5344CB8AC3E}">
        <p14:creationId xmlns:p14="http://schemas.microsoft.com/office/powerpoint/2010/main" val="344086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Fiction: soap opera or detective </a:t>
            </a:r>
            <a:r>
              <a:rPr lang="en-US" dirty="0"/>
              <a:t>drama </a:t>
            </a:r>
            <a:r>
              <a:rPr lang="en-US" dirty="0" smtClean="0"/>
              <a:t>- recoveries with minor memory loss, </a:t>
            </a:r>
            <a:r>
              <a:rPr lang="en-US" dirty="0"/>
              <a:t>H</a:t>
            </a:r>
            <a:r>
              <a:rPr lang="en-US" dirty="0" smtClean="0"/>
              <a:t>ollywood films superheroes </a:t>
            </a:r>
          </a:p>
          <a:p>
            <a:pPr marL="0" indent="0">
              <a:buNone/>
            </a:pPr>
            <a:r>
              <a:rPr lang="en-US" dirty="0" smtClean="0"/>
              <a:t>e</a:t>
            </a:r>
            <a:r>
              <a:rPr lang="en-US" dirty="0"/>
              <a:t>. g. </a:t>
            </a:r>
            <a:r>
              <a:rPr lang="en-US" dirty="0" smtClean="0"/>
              <a:t>‘Kill Bill’ or ‘Hard </a:t>
            </a:r>
            <a:r>
              <a:rPr lang="en-US" dirty="0"/>
              <a:t>to </a:t>
            </a:r>
            <a:r>
              <a:rPr lang="en-US" dirty="0" smtClean="0"/>
              <a:t>Kill’</a:t>
            </a:r>
            <a:r>
              <a:rPr lang="en-US" dirty="0" smtClean="0"/>
              <a:t> </a:t>
            </a:r>
            <a:endParaRPr lang="en-US" dirty="0"/>
          </a:p>
        </p:txBody>
      </p:sp>
    </p:spTree>
    <p:extLst>
      <p:ext uri="{BB962C8B-B14F-4D97-AF65-F5344CB8AC3E}">
        <p14:creationId xmlns:p14="http://schemas.microsoft.com/office/powerpoint/2010/main" val="351246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Clinicians</a:t>
            </a:r>
            <a:r>
              <a:rPr lang="en-US" dirty="0" smtClean="0"/>
              <a:t>: recovery</a:t>
            </a:r>
            <a:endParaRPr lang="en-US" dirty="0"/>
          </a:p>
        </p:txBody>
      </p:sp>
      <p:sp>
        <p:nvSpPr>
          <p:cNvPr id="3" name="Content Placeholder 2"/>
          <p:cNvSpPr>
            <a:spLocks noGrp="1"/>
          </p:cNvSpPr>
          <p:nvPr>
            <p:ph idx="1"/>
          </p:nvPr>
        </p:nvSpPr>
        <p:spPr/>
        <p:txBody>
          <a:bodyPr/>
          <a:lstStyle/>
          <a:p>
            <a:pPr marL="514350" indent="-514350">
              <a:buAutoNum type="alphaLcParenBoth"/>
            </a:pPr>
            <a:r>
              <a:rPr lang="en-US" dirty="0" smtClean="0"/>
              <a:t>Very occasionally ‘miracles’, some amazing stories of determined recovery (from short coma)</a:t>
            </a:r>
          </a:p>
          <a:p>
            <a:pPr marL="514350" indent="-514350">
              <a:buAutoNum type="alphaLcParenBoth"/>
            </a:pPr>
            <a:r>
              <a:rPr lang="en-US" dirty="0" smtClean="0"/>
              <a:t>recovery of some consciousness, ‘Hi mom’ moment can be ‘emergence’ from VS to MCS</a:t>
            </a:r>
          </a:p>
          <a:p>
            <a:pPr marL="0" indent="0">
              <a:buNone/>
            </a:pPr>
            <a:r>
              <a:rPr lang="en-US" dirty="0" smtClean="0"/>
              <a:t>(b) recovery of full consciousness but….</a:t>
            </a:r>
          </a:p>
        </p:txBody>
      </p:sp>
    </p:spTree>
    <p:extLst>
      <p:ext uri="{BB962C8B-B14F-4D97-AF65-F5344CB8AC3E}">
        <p14:creationId xmlns:p14="http://schemas.microsoft.com/office/powerpoint/2010/main" val="2542704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endParaRPr lang="en-US" dirty="0"/>
          </a:p>
        </p:txBody>
      </p:sp>
      <p:sp>
        <p:nvSpPr>
          <p:cNvPr id="3" name="Content Placeholder 2"/>
          <p:cNvSpPr>
            <a:spLocks noGrp="1"/>
          </p:cNvSpPr>
          <p:nvPr>
            <p:ph idx="1"/>
          </p:nvPr>
        </p:nvSpPr>
        <p:spPr>
          <a:xfrm>
            <a:off x="685800" y="1484784"/>
            <a:ext cx="7772400" cy="4611216"/>
          </a:xfrm>
        </p:spPr>
        <p:txBody>
          <a:bodyPr/>
          <a:lstStyle/>
          <a:p>
            <a:r>
              <a:rPr lang="en-GB" dirty="0" smtClean="0"/>
              <a:t>can </a:t>
            </a:r>
            <a:r>
              <a:rPr lang="en-GB" dirty="0"/>
              <a:t>sometimes emerge into full consciousness after years or even decades in MCS (Fins et al, 2007). However, </a:t>
            </a:r>
            <a:r>
              <a:rPr lang="en-GB" dirty="0" smtClean="0"/>
              <a:t>likely to have profound mental </a:t>
            </a:r>
            <a:r>
              <a:rPr lang="en-GB" dirty="0"/>
              <a:t>and physical impairments even when fully ‘awake’ (Katz et al, 2009)</a:t>
            </a:r>
            <a:r>
              <a:rPr lang="en-GB" dirty="0" smtClean="0"/>
              <a:t>.</a:t>
            </a:r>
          </a:p>
          <a:p>
            <a:r>
              <a:rPr lang="en-US" dirty="0" smtClean="0"/>
              <a:t>E</a:t>
            </a:r>
            <a:r>
              <a:rPr lang="en-GB" dirty="0" smtClean="0"/>
              <a:t>.g  recover </a:t>
            </a:r>
            <a:r>
              <a:rPr lang="en-GB" dirty="0"/>
              <a:t>consciousness without regaining the ability </a:t>
            </a:r>
            <a:r>
              <a:rPr lang="en-GB" dirty="0" smtClean="0"/>
              <a:t>a full  ability to communicate </a:t>
            </a:r>
            <a:r>
              <a:rPr lang="en-GB" dirty="0"/>
              <a:t>or to make sense of the world around them. </a:t>
            </a:r>
            <a:endParaRPr lang="en-US" dirty="0"/>
          </a:p>
        </p:txBody>
      </p:sp>
    </p:spTree>
    <p:extLst>
      <p:ext uri="{BB962C8B-B14F-4D97-AF65-F5344CB8AC3E}">
        <p14:creationId xmlns:p14="http://schemas.microsoft.com/office/powerpoint/2010/main" val="161541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Families</a:t>
            </a:r>
            <a:r>
              <a:rPr lang="en-US" sz="3600" b="1" dirty="0" smtClean="0"/>
              <a:t>: Imagined </a:t>
            </a:r>
            <a:r>
              <a:rPr lang="en-US" sz="3600" b="1" dirty="0"/>
              <a:t>a</a:t>
            </a:r>
            <a:r>
              <a:rPr lang="en-US" sz="3600" b="1" dirty="0" smtClean="0"/>
              <a:t>wakenings</a:t>
            </a:r>
            <a:endParaRPr lang="en-US" sz="3600" b="1" dirty="0"/>
          </a:p>
        </p:txBody>
      </p:sp>
      <p:sp>
        <p:nvSpPr>
          <p:cNvPr id="3" name="Content Placeholder 2"/>
          <p:cNvSpPr>
            <a:spLocks noGrp="1"/>
          </p:cNvSpPr>
          <p:nvPr>
            <p:ph idx="1"/>
          </p:nvPr>
        </p:nvSpPr>
        <p:spPr/>
        <p:txBody>
          <a:bodyPr/>
          <a:lstStyle/>
          <a:p>
            <a:r>
              <a:rPr lang="en-US" sz="2800" dirty="0" smtClean="0"/>
              <a:t>“You’ve </a:t>
            </a:r>
            <a:r>
              <a:rPr lang="en-US" sz="2800" dirty="0"/>
              <a:t>watched so many films where people wake up “Oh, where am I?” and I think that was probably still in my head somewhere.</a:t>
            </a:r>
            <a:r>
              <a:rPr lang="en-GB" sz="2800" dirty="0"/>
              <a:t> </a:t>
            </a:r>
            <a:r>
              <a:rPr lang="en-GB" sz="2800" dirty="0" smtClean="0"/>
              <a:t> </a:t>
            </a:r>
            <a:r>
              <a:rPr lang="en-GB" sz="2800" dirty="0" smtClean="0"/>
              <a:t>[Relative of </a:t>
            </a:r>
            <a:r>
              <a:rPr lang="en-GB" sz="2800" dirty="0" smtClean="0"/>
              <a:t>MCS patient]</a:t>
            </a:r>
          </a:p>
          <a:p>
            <a:r>
              <a:rPr lang="en-GB" sz="2800" dirty="0"/>
              <a:t> </a:t>
            </a:r>
            <a:r>
              <a:rPr lang="en-GB" sz="2800" dirty="0" smtClean="0"/>
              <a:t>“We </a:t>
            </a:r>
            <a:r>
              <a:rPr lang="en-GB" sz="2800" dirty="0"/>
              <a:t>thought she was in a proper coma – that </a:t>
            </a:r>
            <a:r>
              <a:rPr lang="en-GB" sz="2800" dirty="0" smtClean="0"/>
              <a:t>you’re </a:t>
            </a:r>
            <a:r>
              <a:rPr lang="en-GB" sz="2800" dirty="0"/>
              <a:t>just completely asleep in, and then one day you wake up</a:t>
            </a:r>
            <a:r>
              <a:rPr lang="en-GB" sz="2800" dirty="0" smtClean="0"/>
              <a:t>,  </a:t>
            </a:r>
            <a:r>
              <a:rPr lang="en-GB" sz="2800" dirty="0"/>
              <a:t>if that makes sense… And  I think for a long, long time </a:t>
            </a:r>
            <a:r>
              <a:rPr lang="en-GB" sz="2800" dirty="0" smtClean="0"/>
              <a:t>  </a:t>
            </a:r>
            <a:r>
              <a:rPr lang="en-GB" sz="2800" dirty="0"/>
              <a:t>we still thought that could happen</a:t>
            </a:r>
            <a:r>
              <a:rPr lang="en-GB" sz="2800" dirty="0" smtClean="0"/>
              <a:t>.” </a:t>
            </a:r>
            <a:r>
              <a:rPr lang="en-GB" sz="2800" dirty="0" smtClean="0"/>
              <a:t>[Relative of </a:t>
            </a:r>
            <a:r>
              <a:rPr lang="en-GB" sz="2800" dirty="0" smtClean="0"/>
              <a:t>PVS patient]</a:t>
            </a:r>
            <a:endParaRPr lang="en-US" sz="2800" dirty="0"/>
          </a:p>
        </p:txBody>
      </p:sp>
    </p:spTree>
    <p:extLst>
      <p:ext uri="{BB962C8B-B14F-4D97-AF65-F5344CB8AC3E}">
        <p14:creationId xmlns:p14="http://schemas.microsoft.com/office/powerpoint/2010/main" val="4154385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Imagined recoveries</a:t>
            </a:r>
            <a:endParaRPr lang="en-US" dirty="0"/>
          </a:p>
        </p:txBody>
      </p:sp>
      <p:sp>
        <p:nvSpPr>
          <p:cNvPr id="3" name="Content Placeholder 2"/>
          <p:cNvSpPr>
            <a:spLocks noGrp="1"/>
          </p:cNvSpPr>
          <p:nvPr>
            <p:ph idx="1"/>
          </p:nvPr>
        </p:nvSpPr>
        <p:spPr/>
        <p:txBody>
          <a:bodyPr/>
          <a:lstStyle/>
          <a:p>
            <a:pPr marL="0" indent="0">
              <a:buNone/>
            </a:pPr>
            <a:r>
              <a:rPr lang="en-GB" dirty="0" smtClean="0"/>
              <a:t>“ </a:t>
            </a:r>
            <a:r>
              <a:rPr lang="en-GB" dirty="0"/>
              <a:t>I didn’t realise how dependent she would be on others for physical movement. Everything. And I didn’t actually realise that she wouldn’t eventually be able to go to the loo herself</a:t>
            </a:r>
            <a:r>
              <a:rPr lang="en-GB" dirty="0" smtClean="0"/>
              <a:t>. [</a:t>
            </a:r>
            <a:r>
              <a:rPr lang="en-US" dirty="0" smtClean="0"/>
              <a:t>…] </a:t>
            </a:r>
            <a:r>
              <a:rPr lang="en-GB" dirty="0" smtClean="0"/>
              <a:t>What </a:t>
            </a:r>
            <a:r>
              <a:rPr lang="en-GB" dirty="0"/>
              <a:t>do they call that – incontinence I suppose. […]</a:t>
            </a:r>
            <a:r>
              <a:rPr lang="en-GB" b="1" dirty="0"/>
              <a:t> </a:t>
            </a:r>
            <a:r>
              <a:rPr lang="en-GB" dirty="0"/>
              <a:t>And she’s lost her speech too. […] And I never imagined she wouldn’t be able to eat. I never imagined she would be fed through a tube</a:t>
            </a:r>
            <a:r>
              <a:rPr lang="en-GB" dirty="0" smtClean="0"/>
              <a:t>.</a:t>
            </a:r>
            <a:r>
              <a:rPr lang="en-GB" dirty="0" smtClean="0"/>
              <a:t>” </a:t>
            </a:r>
            <a:endParaRPr lang="en-US" dirty="0"/>
          </a:p>
        </p:txBody>
      </p:sp>
    </p:spTree>
    <p:extLst>
      <p:ext uri="{BB962C8B-B14F-4D97-AF65-F5344CB8AC3E}">
        <p14:creationId xmlns:p14="http://schemas.microsoft.com/office/powerpoint/2010/main" val="368223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40768"/>
            <a:ext cx="7990656" cy="4755232"/>
          </a:xfrm>
        </p:spPr>
        <p:txBody>
          <a:bodyPr/>
          <a:lstStyle/>
          <a:p>
            <a:pPr marL="0" indent="0">
              <a:buNone/>
            </a:pPr>
            <a:r>
              <a:rPr lang="en-GB" sz="2800" dirty="0" smtClean="0"/>
              <a:t> “in </a:t>
            </a:r>
            <a:r>
              <a:rPr lang="en-GB" sz="2800" dirty="0"/>
              <a:t>the beginning, I just thought, when she wakes up properly, she's going to be as she was.  </a:t>
            </a:r>
            <a:r>
              <a:rPr lang="en-GB" sz="2800" dirty="0" smtClean="0"/>
              <a:t>[</a:t>
            </a:r>
            <a:r>
              <a:rPr lang="en-US" sz="2800" dirty="0" smtClean="0"/>
              <a:t>…]</a:t>
            </a:r>
            <a:r>
              <a:rPr lang="en-GB" sz="2800" dirty="0" smtClean="0"/>
              <a:t>– </a:t>
            </a:r>
            <a:r>
              <a:rPr lang="en-GB" sz="2800" dirty="0"/>
              <a:t>or that she would maybe have a limp, or she would stutter, or there would be something like that.  I never, for one moment, thought that she would be completely paralysed, you know, and not able to talk.  Not able to eat or drink or ... you know?  That just wasn't—  A disability, yes, you know, but not – you  know, nothing on </a:t>
            </a:r>
            <a:r>
              <a:rPr lang="en-GB" sz="2800" dirty="0" smtClean="0"/>
              <a:t>this scale </a:t>
            </a:r>
            <a:r>
              <a:rPr lang="en-US" sz="2800" dirty="0" smtClean="0"/>
              <a:t>…”</a:t>
            </a:r>
            <a:r>
              <a:rPr lang="en-GB" sz="2800" dirty="0" smtClean="0"/>
              <a:t> </a:t>
            </a:r>
            <a:r>
              <a:rPr lang="en-GB" sz="2800" dirty="0" smtClean="0"/>
              <a:t>[Relative of </a:t>
            </a:r>
            <a:r>
              <a:rPr lang="en-GB" sz="2800" dirty="0" smtClean="0"/>
              <a:t>PVS daughter] </a:t>
            </a:r>
            <a:endParaRPr lang="en-US" sz="2800" dirty="0"/>
          </a:p>
        </p:txBody>
      </p:sp>
      <p:sp>
        <p:nvSpPr>
          <p:cNvPr id="4" name="Title 3"/>
          <p:cNvSpPr>
            <a:spLocks noGrp="1"/>
          </p:cNvSpPr>
          <p:nvPr>
            <p:ph type="title"/>
          </p:nvPr>
        </p:nvSpPr>
        <p:spPr>
          <a:xfrm>
            <a:off x="685800" y="609600"/>
            <a:ext cx="7772400" cy="515144"/>
          </a:xfrm>
        </p:spPr>
        <p:txBody>
          <a:bodyPr/>
          <a:lstStyle/>
          <a:p>
            <a:r>
              <a:rPr lang="en-US" sz="3600" b="1" dirty="0" smtClean="0"/>
              <a:t>Imagined recoveries</a:t>
            </a:r>
            <a:endParaRPr lang="en-US" sz="3600" b="1" dirty="0"/>
          </a:p>
        </p:txBody>
      </p:sp>
    </p:spTree>
    <p:extLst>
      <p:ext uri="{BB962C8B-B14F-4D97-AF65-F5344CB8AC3E}">
        <p14:creationId xmlns:p14="http://schemas.microsoft.com/office/powerpoint/2010/main" val="597075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Some actual awakenings</a:t>
            </a:r>
            <a:endParaRPr lang="en-US" sz="3600" b="1" dirty="0"/>
          </a:p>
        </p:txBody>
      </p:sp>
      <p:sp>
        <p:nvSpPr>
          <p:cNvPr id="3" name="Content Placeholder 2"/>
          <p:cNvSpPr>
            <a:spLocks noGrp="1"/>
          </p:cNvSpPr>
          <p:nvPr>
            <p:ph idx="1"/>
          </p:nvPr>
        </p:nvSpPr>
        <p:spPr/>
        <p:txBody>
          <a:bodyPr/>
          <a:lstStyle/>
          <a:p>
            <a:pPr marL="0" indent="0">
              <a:buNone/>
            </a:pPr>
            <a:r>
              <a:rPr lang="en-GB" dirty="0"/>
              <a:t>she remained in a coma </a:t>
            </a:r>
            <a:r>
              <a:rPr lang="en-GB" dirty="0" smtClean="0"/>
              <a:t>for about </a:t>
            </a:r>
            <a:r>
              <a:rPr lang="en-GB" dirty="0"/>
              <a:t>three </a:t>
            </a:r>
            <a:r>
              <a:rPr lang="en-GB" dirty="0" smtClean="0"/>
              <a:t>months</a:t>
            </a:r>
            <a:r>
              <a:rPr lang="en-GB" dirty="0"/>
              <a:t>.</a:t>
            </a:r>
            <a:r>
              <a:rPr lang="en-GB" dirty="0" smtClean="0"/>
              <a:t> </a:t>
            </a:r>
            <a:r>
              <a:rPr lang="en-GB" dirty="0"/>
              <a:t>But there wasn’t a </a:t>
            </a:r>
            <a:r>
              <a:rPr lang="en-GB" dirty="0" smtClean="0"/>
              <a:t>moment when </a:t>
            </a:r>
            <a:r>
              <a:rPr lang="en-GB" dirty="0"/>
              <a:t>she suddenly woke up from it.  It’s </a:t>
            </a:r>
            <a:r>
              <a:rPr lang="en-GB" dirty="0" smtClean="0"/>
              <a:t>not like </a:t>
            </a:r>
            <a:r>
              <a:rPr lang="en-GB" dirty="0"/>
              <a:t>in a </a:t>
            </a:r>
            <a:r>
              <a:rPr lang="en-GB" dirty="0" smtClean="0"/>
              <a:t>film, huh! There </a:t>
            </a:r>
            <a:r>
              <a:rPr lang="en-GB" dirty="0"/>
              <a:t>was a </a:t>
            </a:r>
            <a:r>
              <a:rPr lang="en-GB" dirty="0" smtClean="0"/>
              <a:t>gradual pretty horrific </a:t>
            </a:r>
            <a:r>
              <a:rPr lang="en-GB" dirty="0"/>
              <a:t>awakening where </a:t>
            </a:r>
            <a:r>
              <a:rPr lang="en-GB" dirty="0" smtClean="0"/>
              <a:t>she </a:t>
            </a:r>
            <a:r>
              <a:rPr lang="en-GB" dirty="0" err="1"/>
              <a:t>sort’v</a:t>
            </a:r>
            <a:r>
              <a:rPr lang="en-GB" dirty="0"/>
              <a:t> </a:t>
            </a:r>
            <a:r>
              <a:rPr lang="en-GB" dirty="0" smtClean="0"/>
              <a:t>slowly</a:t>
            </a:r>
            <a:r>
              <a:rPr lang="en-GB" dirty="0"/>
              <a:t>: started </a:t>
            </a:r>
            <a:r>
              <a:rPr lang="en-GB" dirty="0" smtClean="0"/>
              <a:t>emerging</a:t>
            </a:r>
            <a:r>
              <a:rPr lang="en-GB" dirty="0"/>
              <a:t>. Physically </a:t>
            </a:r>
            <a:r>
              <a:rPr lang="en-GB" dirty="0" smtClean="0"/>
              <a:t>and mentally </a:t>
            </a:r>
            <a:r>
              <a:rPr lang="en-GB" dirty="0"/>
              <a:t>unrecognizable from what </a:t>
            </a:r>
            <a:r>
              <a:rPr lang="en-GB" dirty="0" smtClean="0"/>
              <a:t>she’d been before. </a:t>
            </a:r>
            <a:r>
              <a:rPr lang="en-GB" dirty="0" smtClean="0"/>
              <a:t>[Relative of </a:t>
            </a:r>
            <a:r>
              <a:rPr lang="en-GB" dirty="0" smtClean="0"/>
              <a:t>‘emerged’ patient] </a:t>
            </a:r>
            <a:endParaRPr lang="en-US" dirty="0"/>
          </a:p>
        </p:txBody>
      </p:sp>
    </p:spTree>
    <p:extLst>
      <p:ext uri="{BB962C8B-B14F-4D97-AF65-F5344CB8AC3E}">
        <p14:creationId xmlns:p14="http://schemas.microsoft.com/office/powerpoint/2010/main" val="204649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9120"/>
          </a:xfrm>
        </p:spPr>
        <p:txBody>
          <a:bodyPr/>
          <a:lstStyle/>
          <a:p>
            <a:r>
              <a:rPr lang="en-US" b="1" dirty="0" smtClean="0">
                <a:solidFill>
                  <a:schemeClr val="tx1"/>
                </a:solidFill>
              </a:rPr>
              <a:t>R</a:t>
            </a:r>
            <a:r>
              <a:rPr lang="en-US" b="1" dirty="0" smtClean="0"/>
              <a:t>eactions to ‘Kill Bill’</a:t>
            </a:r>
            <a:endParaRPr lang="en-US" b="1" dirty="0"/>
          </a:p>
        </p:txBody>
      </p:sp>
      <p:sp>
        <p:nvSpPr>
          <p:cNvPr id="3" name="Content Placeholder 2"/>
          <p:cNvSpPr>
            <a:spLocks noGrp="1"/>
          </p:cNvSpPr>
          <p:nvPr>
            <p:ph idx="1"/>
          </p:nvPr>
        </p:nvSpPr>
        <p:spPr>
          <a:xfrm>
            <a:off x="685800" y="1268760"/>
            <a:ext cx="7990656" cy="5328592"/>
          </a:xfrm>
        </p:spPr>
        <p:txBody>
          <a:bodyPr/>
          <a:lstStyle/>
          <a:p>
            <a:pPr marL="0" indent="0">
              <a:buNone/>
            </a:pPr>
            <a:r>
              <a:rPr lang="en-GB" sz="2000" dirty="0" smtClean="0"/>
              <a:t>“</a:t>
            </a:r>
            <a:r>
              <a:rPr lang="en-GB" sz="2400" dirty="0" smtClean="0"/>
              <a:t> </a:t>
            </a:r>
            <a:r>
              <a:rPr lang="en-GB" sz="2400" dirty="0"/>
              <a:t>There’s a movie called Hard to Kill, and </a:t>
            </a:r>
            <a:r>
              <a:rPr lang="en-US" sz="2400" dirty="0" smtClean="0"/>
              <a:t> </a:t>
            </a:r>
            <a:r>
              <a:rPr lang="en-GB" sz="2400" dirty="0" smtClean="0"/>
              <a:t>he </a:t>
            </a:r>
            <a:r>
              <a:rPr lang="en-GB" sz="2400" dirty="0"/>
              <a:t>gets shot </a:t>
            </a:r>
            <a:r>
              <a:rPr lang="en-GB" sz="2400" dirty="0" smtClean="0"/>
              <a:t>and </a:t>
            </a:r>
            <a:r>
              <a:rPr lang="en-GB" sz="2400" dirty="0"/>
              <a:t>he goes into a coma for seven years.  And this gorgeous doctor goes and </a:t>
            </a:r>
            <a:r>
              <a:rPr lang="en-GB" sz="2400" dirty="0" smtClean="0"/>
              <a:t>looks </a:t>
            </a:r>
            <a:r>
              <a:rPr lang="en-GB" sz="2400" dirty="0"/>
              <a:t>after him.  He’s lying there with his hair all long and he doesn’t have a catheter or obviously nothing going on, and this doctor she even goes </a:t>
            </a:r>
            <a:r>
              <a:rPr lang="en-GB" sz="2400" dirty="0" smtClean="0"/>
              <a:t>“oh </a:t>
            </a:r>
            <a:r>
              <a:rPr lang="en-GB" sz="2400" dirty="0"/>
              <a:t>please do come back, you’ve got so much to come </a:t>
            </a:r>
            <a:r>
              <a:rPr lang="en-GB" sz="2400" dirty="0" smtClean="0"/>
              <a:t>for”.  </a:t>
            </a:r>
            <a:r>
              <a:rPr lang="en-GB" sz="2400" dirty="0"/>
              <a:t>Well I’m barfing, oh my God.  Next thing his eyes start flickering, </a:t>
            </a:r>
            <a:r>
              <a:rPr lang="en-GB" sz="2400" dirty="0" smtClean="0"/>
              <a:t> </a:t>
            </a:r>
            <a:r>
              <a:rPr lang="en-GB" sz="2400" dirty="0"/>
              <a:t>and a few minutes later he’s tackling people with his walking stick. </a:t>
            </a:r>
            <a:endParaRPr lang="en-GB" sz="2400" dirty="0" smtClean="0"/>
          </a:p>
          <a:p>
            <a:pPr marL="0" indent="0">
              <a:buNone/>
            </a:pPr>
            <a:r>
              <a:rPr lang="en-GB" sz="2400" dirty="0" smtClean="0"/>
              <a:t>And </a:t>
            </a:r>
            <a:r>
              <a:rPr lang="en-GB" sz="2400" dirty="0"/>
              <a:t>he was lying there looking all tanned and </a:t>
            </a:r>
            <a:r>
              <a:rPr lang="en-US" sz="2400" dirty="0" smtClean="0"/>
              <a:t> </a:t>
            </a:r>
            <a:r>
              <a:rPr lang="en-GB" sz="2400" dirty="0" smtClean="0"/>
              <a:t>as </a:t>
            </a:r>
            <a:r>
              <a:rPr lang="en-GB" sz="2400" dirty="0"/>
              <a:t>gorgeous as Steven Segal can look, and you just </a:t>
            </a:r>
            <a:r>
              <a:rPr lang="en-GB" sz="2400" dirty="0" smtClean="0"/>
              <a:t>thought </a:t>
            </a:r>
            <a:r>
              <a:rPr lang="en-GB" sz="2400" dirty="0"/>
              <a:t>how dare you trivialise this kind of thing?  </a:t>
            </a:r>
            <a:r>
              <a:rPr lang="en-GB" sz="2400" dirty="0" smtClean="0"/>
              <a:t>– </a:t>
            </a:r>
            <a:r>
              <a:rPr lang="en-GB" sz="2400" dirty="0"/>
              <a:t>there must be so many people like </a:t>
            </a:r>
            <a:r>
              <a:rPr lang="en-GB" sz="2400" dirty="0" smtClean="0"/>
              <a:t>[my husband] who </a:t>
            </a:r>
            <a:r>
              <a:rPr lang="en-GB" sz="2400" dirty="0"/>
              <a:t>suffered anoxic or hypoxic brain injury </a:t>
            </a:r>
            <a:r>
              <a:rPr lang="en-GB" sz="2400" dirty="0" smtClean="0"/>
              <a:t> </a:t>
            </a:r>
            <a:r>
              <a:rPr lang="en-GB" sz="2400" dirty="0"/>
              <a:t>who have never even gotten the chance at rehab and who were just sitting in a nursing home somewhere</a:t>
            </a:r>
            <a:r>
              <a:rPr lang="en-GB" sz="2400" dirty="0" smtClean="0"/>
              <a:t>.”</a:t>
            </a:r>
            <a:endParaRPr lang="en-US" sz="2400" dirty="0"/>
          </a:p>
        </p:txBody>
      </p:sp>
    </p:spTree>
    <p:extLst>
      <p:ext uri="{BB962C8B-B14F-4D97-AF65-F5344CB8AC3E}">
        <p14:creationId xmlns:p14="http://schemas.microsoft.com/office/powerpoint/2010/main" val="2760347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Why it matters</a:t>
            </a:r>
            <a:endParaRPr lang="en-US" sz="3600" b="1" dirty="0"/>
          </a:p>
        </p:txBody>
      </p:sp>
      <p:sp>
        <p:nvSpPr>
          <p:cNvPr id="3" name="Content Placeholder 2"/>
          <p:cNvSpPr>
            <a:spLocks noGrp="1"/>
          </p:cNvSpPr>
          <p:nvPr>
            <p:ph idx="1"/>
          </p:nvPr>
        </p:nvSpPr>
        <p:spPr/>
        <p:txBody>
          <a:bodyPr/>
          <a:lstStyle/>
          <a:p>
            <a:pPr marL="514350" indent="-514350">
              <a:buAutoNum type="arabicPeriod"/>
            </a:pPr>
            <a:r>
              <a:rPr lang="en-US" dirty="0" smtClean="0"/>
              <a:t>Lack of representation of (and appropriate services for) people living with this most profound of disabilities – patients and their </a:t>
            </a:r>
            <a:r>
              <a:rPr lang="en-US" dirty="0" err="1" smtClean="0"/>
              <a:t>carers</a:t>
            </a:r>
            <a:r>
              <a:rPr lang="en-US" dirty="0" smtClean="0"/>
              <a:t>.</a:t>
            </a:r>
          </a:p>
          <a:p>
            <a:pPr marL="514350" indent="-514350">
              <a:buAutoNum type="arabicPeriod"/>
            </a:pPr>
            <a:endParaRPr lang="en-US" dirty="0" smtClean="0"/>
          </a:p>
          <a:p>
            <a:pPr marL="514350" indent="-514350">
              <a:buAutoNum type="arabicPeriod"/>
            </a:pPr>
            <a:r>
              <a:rPr lang="en-US" dirty="0" smtClean="0"/>
              <a:t>Lack of social support and understanding</a:t>
            </a:r>
          </a:p>
          <a:p>
            <a:pPr marL="514350" indent="-514350">
              <a:buAutoNum type="arabicPeriod"/>
            </a:pPr>
            <a:endParaRPr lang="en-US" dirty="0"/>
          </a:p>
          <a:p>
            <a:pPr marL="514350" indent="-514350">
              <a:buAutoNum type="arabicPeriod"/>
            </a:pPr>
            <a:r>
              <a:rPr lang="en-US" dirty="0" smtClean="0"/>
              <a:t>“</a:t>
            </a:r>
            <a:r>
              <a:rPr lang="en-US" dirty="0"/>
              <a:t>If only I’d known then, what I know now</a:t>
            </a:r>
            <a:r>
              <a:rPr lang="en-US" dirty="0" smtClean="0"/>
              <a:t>”</a:t>
            </a:r>
            <a:endParaRPr lang="en-US" dirty="0"/>
          </a:p>
        </p:txBody>
      </p:sp>
    </p:spTree>
    <p:extLst>
      <p:ext uri="{BB962C8B-B14F-4D97-AF65-F5344CB8AC3E}">
        <p14:creationId xmlns:p14="http://schemas.microsoft.com/office/powerpoint/2010/main" val="145976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79512" y="609600"/>
            <a:ext cx="8352928" cy="1143000"/>
          </a:xfrm>
        </p:spPr>
        <p:txBody>
          <a:bodyPr/>
          <a:lstStyle/>
          <a:p>
            <a:r>
              <a:rPr lang="en-GB" sz="2800" b="1" dirty="0" smtClean="0">
                <a:latin typeface="Times" charset="0"/>
              </a:rPr>
              <a:t/>
            </a:r>
            <a:br>
              <a:rPr lang="en-GB" sz="2800" b="1" dirty="0" smtClean="0">
                <a:latin typeface="Times" charset="0"/>
              </a:rPr>
            </a:br>
            <a:r>
              <a:rPr lang="en-GB" sz="3600" b="1" dirty="0" smtClean="0">
                <a:latin typeface="Times" charset="0"/>
              </a:rPr>
              <a:t>What is a ‘coma’?</a:t>
            </a:r>
            <a:endParaRPr lang="en-GB" sz="3600" dirty="0">
              <a:latin typeface="Times" charset="0"/>
            </a:endParaRPr>
          </a:p>
        </p:txBody>
      </p:sp>
      <p:sp>
        <p:nvSpPr>
          <p:cNvPr id="15362" name="Content Placeholder 2"/>
          <p:cNvSpPr>
            <a:spLocks noGrp="1"/>
          </p:cNvSpPr>
          <p:nvPr>
            <p:ph idx="1"/>
          </p:nvPr>
        </p:nvSpPr>
        <p:spPr>
          <a:xfrm>
            <a:off x="827584" y="1844824"/>
            <a:ext cx="7848872" cy="6555382"/>
          </a:xfrm>
        </p:spPr>
        <p:txBody>
          <a:bodyPr/>
          <a:lstStyle/>
          <a:p>
            <a:pPr>
              <a:buFontTx/>
              <a:buNone/>
            </a:pPr>
            <a:r>
              <a:rPr lang="en-GB" sz="2800" dirty="0">
                <a:latin typeface="Times" charset="0"/>
              </a:rPr>
              <a:t>Some </a:t>
            </a:r>
            <a:r>
              <a:rPr lang="en-GB" sz="2800" dirty="0" smtClean="0">
                <a:latin typeface="Times" charset="0"/>
              </a:rPr>
              <a:t>definitions</a:t>
            </a:r>
            <a:endParaRPr lang="en-GB" sz="2800" dirty="0">
              <a:latin typeface="Times" charset="0"/>
            </a:endParaRPr>
          </a:p>
          <a:p>
            <a:r>
              <a:rPr lang="en-GB" sz="2800" dirty="0" smtClean="0">
                <a:latin typeface="Times" charset="0"/>
              </a:rPr>
              <a:t>Chronic disorders of consciousness: ‘coma’, vegetative [permanent, PVS], minimally </a:t>
            </a:r>
            <a:r>
              <a:rPr lang="en-GB" sz="2800" dirty="0">
                <a:latin typeface="Times" charset="0"/>
              </a:rPr>
              <a:t>conscious </a:t>
            </a:r>
            <a:r>
              <a:rPr lang="en-GB" sz="2800" dirty="0" smtClean="0">
                <a:latin typeface="Times" charset="0"/>
              </a:rPr>
              <a:t>state.</a:t>
            </a:r>
          </a:p>
          <a:p>
            <a:pPr marL="0" indent="0">
              <a:buNone/>
            </a:pPr>
            <a:endParaRPr lang="en-GB" sz="2800" dirty="0">
              <a:latin typeface="Times" charset="0"/>
            </a:endParaRPr>
          </a:p>
          <a:p>
            <a:r>
              <a:rPr lang="en-GB" sz="2800" dirty="0">
                <a:latin typeface="Times" charset="0"/>
              </a:rPr>
              <a:t>Locked-in syndrome (‘The Diving Bell and the Butterfly’</a:t>
            </a:r>
            <a:r>
              <a:rPr lang="en-GB" sz="2800" dirty="0" smtClean="0">
                <a:latin typeface="Times" charset="0"/>
              </a:rPr>
              <a:t>)</a:t>
            </a:r>
          </a:p>
          <a:p>
            <a:endParaRPr lang="en-GB" sz="2800" dirty="0" smtClean="0">
              <a:latin typeface="Times" charset="0"/>
            </a:endParaRPr>
          </a:p>
          <a:p>
            <a:r>
              <a:rPr lang="en-GB" sz="2800" dirty="0" smtClean="0">
                <a:latin typeface="Times" charset="0"/>
              </a:rPr>
              <a:t>Brain death</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we are now trying to do about it</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Creating alternative cultural </a:t>
            </a:r>
            <a:r>
              <a:rPr lang="en-US" dirty="0" err="1" smtClean="0"/>
              <a:t>representatins</a:t>
            </a:r>
            <a:endParaRPr lang="en-US" dirty="0" smtClean="0"/>
          </a:p>
          <a:p>
            <a:r>
              <a:rPr lang="en-US" dirty="0" smtClean="0"/>
              <a:t>The Postcard Project</a:t>
            </a:r>
          </a:p>
          <a:p>
            <a:r>
              <a:rPr lang="en-US" dirty="0" smtClean="0"/>
              <a:t>The </a:t>
            </a:r>
            <a:r>
              <a:rPr lang="en-US" dirty="0" err="1" smtClean="0"/>
              <a:t>HealthTalkOnline</a:t>
            </a:r>
            <a:r>
              <a:rPr lang="en-US" dirty="0" smtClean="0"/>
              <a:t> website</a:t>
            </a:r>
            <a:endParaRPr lang="en-US" dirty="0"/>
          </a:p>
        </p:txBody>
      </p:sp>
    </p:spTree>
    <p:extLst>
      <p:ext uri="{BB962C8B-B14F-4D97-AF65-F5344CB8AC3E}">
        <p14:creationId xmlns:p14="http://schemas.microsoft.com/office/powerpoint/2010/main" val="2630308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9600" dirty="0" smtClean="0"/>
              <a:t>End here</a:t>
            </a:r>
            <a:endParaRPr lang="en-US" sz="9600" dirty="0"/>
          </a:p>
        </p:txBody>
      </p:sp>
      <p:pic>
        <p:nvPicPr>
          <p:cNvPr id="4" name="Picture 3"/>
          <p:cNvPicPr>
            <a:picLocks noChangeAspect="1"/>
          </p:cNvPicPr>
          <p:nvPr/>
        </p:nvPicPr>
        <p:blipFill>
          <a:blip r:embed="rId2"/>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71260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This talk will look at common patterns in representation of long-term coma (not always defined)</a:t>
            </a:r>
          </a:p>
          <a:p>
            <a:pPr marL="0" indent="0">
              <a:buNone/>
            </a:pPr>
            <a:r>
              <a:rPr lang="en-US" u="sng" dirty="0" smtClean="0"/>
              <a:t>Not</a:t>
            </a:r>
            <a:r>
              <a:rPr lang="en-US" dirty="0" smtClean="0"/>
              <a:t> locked in, not brain dead</a:t>
            </a:r>
            <a:endParaRPr lang="en-US" dirty="0"/>
          </a:p>
        </p:txBody>
      </p:sp>
    </p:spTree>
    <p:extLst>
      <p:ext uri="{BB962C8B-B14F-4D97-AF65-F5344CB8AC3E}">
        <p14:creationId xmlns:p14="http://schemas.microsoft.com/office/powerpoint/2010/main" val="46263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23850" y="188913"/>
            <a:ext cx="8540750" cy="1574800"/>
          </a:xfrm>
        </p:spPr>
        <p:txBody>
          <a:bodyPr>
            <a:normAutofit fontScale="90000"/>
          </a:bodyPr>
          <a:lstStyle/>
          <a:p>
            <a:r>
              <a:rPr lang="en-GB" sz="3600" b="1" dirty="0"/>
              <a:t>Attitudes towards end-of-life issues in Disorders of Consciousness: A European Survey</a:t>
            </a:r>
            <a:br>
              <a:rPr lang="en-GB" sz="3600" b="1" dirty="0"/>
            </a:br>
            <a:r>
              <a:rPr lang="en-GB" sz="3600" b="1" dirty="0"/>
              <a:t> (</a:t>
            </a:r>
            <a:r>
              <a:rPr lang="en-GB" sz="3600" b="1" dirty="0" err="1"/>
              <a:t>Demertzi</a:t>
            </a:r>
            <a:r>
              <a:rPr lang="en-GB" sz="3600" b="1" dirty="0"/>
              <a:t> et al, 2011, J. Neurology)</a:t>
            </a:r>
            <a:r>
              <a:rPr lang="en-GB" sz="2800" b="1" dirty="0">
                <a:latin typeface="Arial" charset="0"/>
              </a:rPr>
              <a:t/>
            </a:r>
            <a:br>
              <a:rPr lang="en-GB" sz="2800" b="1" dirty="0">
                <a:latin typeface="Arial" charset="0"/>
              </a:rPr>
            </a:br>
            <a:endParaRPr lang="en-US" sz="2800" dirty="0">
              <a:latin typeface="Arial" charset="0"/>
            </a:endParaRPr>
          </a:p>
        </p:txBody>
      </p:sp>
      <p:sp>
        <p:nvSpPr>
          <p:cNvPr id="3" name="Content Placeholder 2"/>
          <p:cNvSpPr>
            <a:spLocks noGrp="1"/>
          </p:cNvSpPr>
          <p:nvPr>
            <p:ph idx="1"/>
          </p:nvPr>
        </p:nvSpPr>
        <p:spPr>
          <a:xfrm>
            <a:off x="323850" y="1628775"/>
            <a:ext cx="8540750" cy="4498975"/>
          </a:xfrm>
        </p:spPr>
        <p:txBody>
          <a:bodyPr>
            <a:noAutofit/>
          </a:bodyPr>
          <a:lstStyle/>
          <a:p>
            <a:pPr marL="0" indent="0">
              <a:buFont typeface="Wingdings 3" charset="0"/>
              <a:buNone/>
            </a:pPr>
            <a:r>
              <a:rPr lang="en-US" sz="2800" dirty="0">
                <a:latin typeface="Arial" charset="0"/>
              </a:rPr>
              <a:t>2,475 medical and paramedical professionals </a:t>
            </a:r>
          </a:p>
          <a:p>
            <a:pPr marL="0" indent="0">
              <a:buFont typeface="Wingdings 3" charset="0"/>
              <a:buNone/>
            </a:pPr>
            <a:r>
              <a:rPr lang="en-US" sz="2800" dirty="0">
                <a:latin typeface="Arial" charset="0"/>
              </a:rPr>
              <a:t>32 European countries</a:t>
            </a:r>
          </a:p>
          <a:p>
            <a:pPr marL="0" indent="0">
              <a:buFont typeface="Wingdings 3" charset="0"/>
              <a:buNone/>
            </a:pPr>
            <a:r>
              <a:rPr lang="en-US" sz="2800" dirty="0">
                <a:latin typeface="Arial" charset="0"/>
              </a:rPr>
              <a:t>PVS – 82% preferred not to be kept alive</a:t>
            </a:r>
          </a:p>
          <a:p>
            <a:pPr marL="0" indent="0">
              <a:buFont typeface="Wingdings 3" charset="0"/>
              <a:buNone/>
            </a:pPr>
            <a:r>
              <a:rPr lang="en-US" sz="2800" dirty="0" smtClean="0">
                <a:latin typeface="Arial" charset="0"/>
              </a:rPr>
              <a:t>Chronic </a:t>
            </a:r>
            <a:r>
              <a:rPr lang="en-US" sz="2800" dirty="0">
                <a:latin typeface="Arial" charset="0"/>
              </a:rPr>
              <a:t>MCS – 70% preferred not to be kept alive – </a:t>
            </a:r>
            <a:endParaRPr lang="en-US" sz="2800" dirty="0" smtClean="0">
              <a:latin typeface="Arial" charset="0"/>
            </a:endParaRPr>
          </a:p>
          <a:p>
            <a:pPr marL="0" indent="0">
              <a:buFont typeface="Wingdings 3" charset="0"/>
              <a:buNone/>
            </a:pPr>
            <a:endParaRPr lang="en-US" sz="2800" dirty="0">
              <a:latin typeface="Arial" charset="0"/>
            </a:endParaRPr>
          </a:p>
          <a:p>
            <a:pPr marL="0" indent="0">
              <a:buFont typeface="Wingdings 3" charset="0"/>
              <a:buNone/>
            </a:pPr>
            <a:r>
              <a:rPr lang="en-US" sz="2800" dirty="0" smtClean="0">
                <a:latin typeface="Arial" charset="0"/>
              </a:rPr>
              <a:t>Some consider MCS  </a:t>
            </a:r>
            <a:r>
              <a:rPr lang="en-US" sz="2800" u="sng" dirty="0">
                <a:latin typeface="Arial" charset="0"/>
              </a:rPr>
              <a:t>worse</a:t>
            </a:r>
            <a:r>
              <a:rPr lang="en-US" sz="2800" dirty="0">
                <a:latin typeface="Arial" charset="0"/>
              </a:rPr>
              <a:t> than PVS because patient can feel pain &amp; has fluctuating awareness.</a:t>
            </a:r>
          </a:p>
          <a:p>
            <a:pPr marL="0" indent="0">
              <a:buFont typeface="Wingdings 3" charset="0"/>
              <a:buNone/>
            </a:pPr>
            <a:endParaRPr lang="en-US" sz="2800" dirty="0" smtClean="0">
              <a:latin typeface="Arial" charset="0"/>
            </a:endParaRPr>
          </a:p>
          <a:p>
            <a:pPr marL="0" indent="0">
              <a:buFont typeface="Wingdings 3" charset="0"/>
              <a:buNone/>
            </a:pPr>
            <a:r>
              <a:rPr lang="en-US" sz="2800" dirty="0" smtClean="0">
                <a:latin typeface="Arial" charset="0"/>
              </a:rPr>
              <a:t>But </a:t>
            </a:r>
            <a:r>
              <a:rPr lang="en-US" sz="2800" dirty="0">
                <a:latin typeface="Arial" charset="0"/>
              </a:rPr>
              <a:t>only 30% </a:t>
            </a:r>
            <a:r>
              <a:rPr lang="en-US" sz="2800" dirty="0" smtClean="0">
                <a:latin typeface="Arial" charset="0"/>
              </a:rPr>
              <a:t>considered </a:t>
            </a:r>
            <a:r>
              <a:rPr lang="en-US" sz="2800" dirty="0">
                <a:latin typeface="Arial" charset="0"/>
              </a:rPr>
              <a:t>it acceptable to stop treatment to people in </a:t>
            </a:r>
            <a:r>
              <a:rPr lang="en-US" sz="2800" dirty="0" smtClean="0">
                <a:latin typeface="Arial" charset="0"/>
              </a:rPr>
              <a:t>MCS </a:t>
            </a:r>
            <a:endParaRPr lang="en-US" sz="2800" dirty="0">
              <a:latin typeface="Arial" charset="0"/>
            </a:endParaRPr>
          </a:p>
        </p:txBody>
      </p:sp>
    </p:spTree>
    <p:extLst>
      <p:ext uri="{BB962C8B-B14F-4D97-AF65-F5344CB8AC3E}">
        <p14:creationId xmlns:p14="http://schemas.microsoft.com/office/powerpoint/2010/main" val="230644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2800" b="1" dirty="0" smtClean="0"/>
              <a:t>What </a:t>
            </a:r>
            <a:r>
              <a:rPr lang="en-US" sz="2800" b="1" dirty="0"/>
              <a:t>would you do if it were you Doctor?</a:t>
            </a:r>
          </a:p>
          <a:p>
            <a:pPr marL="0" indent="0">
              <a:buNone/>
            </a:pPr>
            <a:r>
              <a:rPr lang="en-GB" sz="2800" dirty="0" smtClean="0"/>
              <a:t>Some </a:t>
            </a:r>
            <a:r>
              <a:rPr lang="en-GB" sz="2800" dirty="0"/>
              <a:t>neurosurgeons </a:t>
            </a:r>
            <a:r>
              <a:rPr lang="en-GB" sz="2800" dirty="0" smtClean="0"/>
              <a:t>would </a:t>
            </a:r>
            <a:r>
              <a:rPr lang="en-GB" sz="2800" dirty="0"/>
              <a:t>refuse the life-sustaining interventions that they use on others unless there were much better odds of recovery to functional independence (Barlow &amp; Teasdale, 1986). </a:t>
            </a:r>
            <a:endParaRPr lang="en-GB" sz="2800" dirty="0" smtClean="0"/>
          </a:p>
          <a:p>
            <a:endParaRPr lang="en-US" dirty="0"/>
          </a:p>
        </p:txBody>
      </p:sp>
    </p:spTree>
    <p:extLst>
      <p:ext uri="{BB962C8B-B14F-4D97-AF65-F5344CB8AC3E}">
        <p14:creationId xmlns:p14="http://schemas.microsoft.com/office/powerpoint/2010/main" val="86088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Coma</a:t>
            </a:r>
            <a:endParaRPr lang="en-US" dirty="0"/>
          </a:p>
        </p:txBody>
      </p:sp>
      <p:sp>
        <p:nvSpPr>
          <p:cNvPr id="3" name="Content Placeholder 2"/>
          <p:cNvSpPr>
            <a:spLocks noGrp="1"/>
          </p:cNvSpPr>
          <p:nvPr>
            <p:ph idx="1"/>
          </p:nvPr>
        </p:nvSpPr>
        <p:spPr/>
        <p:txBody>
          <a:bodyPr/>
          <a:lstStyle/>
          <a:p>
            <a:r>
              <a:rPr lang="en-US" dirty="0" smtClean="0">
                <a:solidFill>
                  <a:srgbClr val="FF0000"/>
                </a:solidFill>
              </a:rPr>
              <a:t>Media</a:t>
            </a:r>
          </a:p>
          <a:p>
            <a:r>
              <a:rPr lang="en-US" dirty="0" smtClean="0">
                <a:solidFill>
                  <a:srgbClr val="FF0000"/>
                </a:solidFill>
              </a:rPr>
              <a:t>Clinicians</a:t>
            </a:r>
          </a:p>
          <a:p>
            <a:r>
              <a:rPr lang="en-US" dirty="0" smtClean="0">
                <a:solidFill>
                  <a:srgbClr val="FF0000"/>
                </a:solidFill>
              </a:rPr>
              <a:t>Family</a:t>
            </a:r>
            <a:endParaRPr lang="en-US" dirty="0">
              <a:solidFill>
                <a:srgbClr val="FF0000"/>
              </a:solidFill>
            </a:endParaRPr>
          </a:p>
        </p:txBody>
      </p:sp>
    </p:spTree>
    <p:extLst>
      <p:ext uri="{BB962C8B-B14F-4D97-AF65-F5344CB8AC3E}">
        <p14:creationId xmlns:p14="http://schemas.microsoft.com/office/powerpoint/2010/main" val="292733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5800" y="332656"/>
            <a:ext cx="7772400" cy="1008112"/>
          </a:xfrm>
        </p:spPr>
        <p:txBody>
          <a:bodyPr/>
          <a:lstStyle/>
          <a:p>
            <a:r>
              <a:rPr lang="en-US" sz="3600" b="1" dirty="0" smtClean="0">
                <a:solidFill>
                  <a:srgbClr val="FF0000"/>
                </a:solidFill>
                <a:latin typeface="Times" charset="0"/>
              </a:rPr>
              <a:t>Media: </a:t>
            </a:r>
            <a:r>
              <a:rPr lang="en-US" sz="3600" b="1" dirty="0" smtClean="0">
                <a:latin typeface="Times" charset="0"/>
              </a:rPr>
              <a:t>The </a:t>
            </a:r>
            <a:r>
              <a:rPr lang="en-US" sz="3600" b="1" dirty="0">
                <a:latin typeface="Times" charset="0"/>
              </a:rPr>
              <a:t>‘sleeping beauty’</a:t>
            </a:r>
          </a:p>
        </p:txBody>
      </p:sp>
      <p:sp>
        <p:nvSpPr>
          <p:cNvPr id="3" name="Content Placeholder 2"/>
          <p:cNvSpPr>
            <a:spLocks noGrp="1"/>
          </p:cNvSpPr>
          <p:nvPr>
            <p:ph idx="1"/>
          </p:nvPr>
        </p:nvSpPr>
        <p:spPr>
          <a:xfrm>
            <a:off x="685800" y="1268760"/>
            <a:ext cx="8134672" cy="5400600"/>
          </a:xfrm>
        </p:spPr>
        <p:txBody>
          <a:bodyPr/>
          <a:lstStyle/>
          <a:p>
            <a:pPr marL="0" indent="0">
              <a:buNone/>
              <a:defRPr/>
            </a:pPr>
            <a:r>
              <a:rPr lang="en-GB" sz="2800" dirty="0"/>
              <a:t>A study of 30 movies featuring prolonged comas found that actors (with one exception) </a:t>
            </a:r>
          </a:p>
          <a:p>
            <a:pPr>
              <a:defRPr/>
            </a:pPr>
            <a:r>
              <a:rPr lang="en-GB" sz="2800" dirty="0" smtClean="0"/>
              <a:t>all </a:t>
            </a:r>
            <a:r>
              <a:rPr lang="en-GB" sz="2800" dirty="0"/>
              <a:t>had their eyes closed </a:t>
            </a:r>
          </a:p>
          <a:p>
            <a:pPr>
              <a:defRPr/>
            </a:pPr>
            <a:r>
              <a:rPr lang="en-GB" sz="2800" dirty="0"/>
              <a:t> remained  beautifully groomed, often muscular and tanned. </a:t>
            </a:r>
          </a:p>
          <a:p>
            <a:pPr>
              <a:defRPr/>
            </a:pPr>
            <a:r>
              <a:rPr lang="en-GB" sz="2800" dirty="0"/>
              <a:t>There was no muscle wastage, contracture, evidence of double incontinence, or even feeding tubes (</a:t>
            </a:r>
            <a:r>
              <a:rPr lang="en-GB" sz="2800" dirty="0" err="1"/>
              <a:t>Wijdicks</a:t>
            </a:r>
            <a:r>
              <a:rPr lang="en-GB" sz="2800" dirty="0"/>
              <a:t> and </a:t>
            </a:r>
            <a:r>
              <a:rPr lang="en-GB" sz="2800" dirty="0" err="1"/>
              <a:t>Widjicks</a:t>
            </a:r>
            <a:r>
              <a:rPr lang="en-GB" sz="2800" dirty="0"/>
              <a:t>, 2005)</a:t>
            </a:r>
          </a:p>
          <a:p>
            <a:pPr marL="0" indent="0">
              <a:buFontTx/>
              <a:buNone/>
              <a:defRPr/>
            </a:pPr>
            <a:endParaRPr lang="en-GB" sz="2800" dirty="0" smtClean="0"/>
          </a:p>
        </p:txBody>
      </p:sp>
    </p:spTree>
    <p:extLst>
      <p:ext uri="{BB962C8B-B14F-4D97-AF65-F5344CB8AC3E}">
        <p14:creationId xmlns:p14="http://schemas.microsoft.com/office/powerpoint/2010/main" val="26028029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Similar ‘sleeping beauty’ images in press representations</a:t>
            </a:r>
            <a:endParaRPr lang="en-US" sz="3600" b="1" dirty="0"/>
          </a:p>
        </p:txBody>
      </p:sp>
      <p:sp>
        <p:nvSpPr>
          <p:cNvPr id="3" name="Content Placeholder 2"/>
          <p:cNvSpPr>
            <a:spLocks noGrp="1"/>
          </p:cNvSpPr>
          <p:nvPr>
            <p:ph idx="1"/>
          </p:nvPr>
        </p:nvSpPr>
        <p:spPr>
          <a:xfrm>
            <a:off x="685800" y="1700808"/>
            <a:ext cx="7772400" cy="4395192"/>
          </a:xfrm>
        </p:spPr>
        <p:txBody>
          <a:bodyPr/>
          <a:lstStyle/>
          <a:p>
            <a:pPr>
              <a:defRPr/>
            </a:pPr>
            <a:endParaRPr lang="en-GB" sz="2800" dirty="0" smtClean="0"/>
          </a:p>
          <a:p>
            <a:pPr>
              <a:defRPr/>
            </a:pPr>
            <a:endParaRPr lang="en-GB" sz="2800" dirty="0"/>
          </a:p>
          <a:p>
            <a:pPr>
              <a:defRPr/>
            </a:pPr>
            <a:endParaRPr lang="en-GB" sz="2800" dirty="0" smtClean="0"/>
          </a:p>
          <a:p>
            <a:pPr>
              <a:defRPr/>
            </a:pPr>
            <a:endParaRPr lang="en-GB" sz="2800" dirty="0"/>
          </a:p>
          <a:p>
            <a:pPr marL="0" indent="0">
              <a:buNone/>
              <a:defRPr/>
            </a:pPr>
            <a:endParaRPr lang="en-GB" sz="2800" dirty="0" smtClean="0"/>
          </a:p>
          <a:p>
            <a:pPr>
              <a:defRPr/>
            </a:pPr>
            <a:r>
              <a:rPr lang="en-GB" sz="2800" dirty="0" smtClean="0"/>
              <a:t>We </a:t>
            </a:r>
            <a:r>
              <a:rPr lang="en-GB" sz="2800" dirty="0"/>
              <a:t>would add - that film and TV images also show the person ‘still’ and only subject to gentle, non-intrusive </a:t>
            </a:r>
            <a:r>
              <a:rPr lang="en-GB" sz="2800" dirty="0" smtClean="0"/>
              <a:t>actions</a:t>
            </a:r>
          </a:p>
          <a:p>
            <a:pPr>
              <a:defRPr/>
            </a:pPr>
            <a:endParaRPr lang="en-GB" sz="2800" dirty="0"/>
          </a:p>
          <a:p>
            <a:endParaRPr lang="en-US" dirty="0"/>
          </a:p>
        </p:txBody>
      </p:sp>
      <p:pic>
        <p:nvPicPr>
          <p:cNvPr id="4" name="Content Placeholder 3"/>
          <p:cNvPicPr>
            <a:picLocks noChangeAspect="1"/>
          </p:cNvPicPr>
          <p:nvPr/>
        </p:nvPicPr>
        <p:blipFill>
          <a:blip r:embed="rId2"/>
          <a:srcRect t="24126" b="24126"/>
          <a:stretch>
            <a:fillRect/>
          </a:stretch>
        </p:blipFill>
        <p:spPr bwMode="auto">
          <a:xfrm>
            <a:off x="2915816" y="2204864"/>
            <a:ext cx="3165458" cy="167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10092141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1811</Words>
  <Application>Microsoft Macintosh PowerPoint</Application>
  <PresentationFormat>On-screen Show (4:3)</PresentationFormat>
  <Paragraphs>123</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   Coma and serious brain injury: new and old stories  </vt:lpstr>
      <vt:lpstr> What I will be talking about:  </vt:lpstr>
      <vt:lpstr> What is a ‘coma’?</vt:lpstr>
      <vt:lpstr>PowerPoint Presentation</vt:lpstr>
      <vt:lpstr>Attitudes towards end-of-life issues in Disorders of Consciousness: A European Survey  (Demertzi et al, 2011, J. Neurology) </vt:lpstr>
      <vt:lpstr>PowerPoint Presentation</vt:lpstr>
      <vt:lpstr>Coma</vt:lpstr>
      <vt:lpstr>Media: The ‘sleeping beauty’</vt:lpstr>
      <vt:lpstr>Similar ‘sleeping beauty’ images in press representations</vt:lpstr>
      <vt:lpstr> Clinicians: Key (current) facts about ‘being in a coma’ from clinical evidence </vt:lpstr>
      <vt:lpstr>Families: </vt:lpstr>
      <vt:lpstr>A mother’s description</vt:lpstr>
      <vt:lpstr>(Apparent?) Suffering</vt:lpstr>
      <vt:lpstr>PowerPoint Presentation</vt:lpstr>
      <vt:lpstr>PowerPoint Presentation</vt:lpstr>
      <vt:lpstr>PowerPoint Presentation</vt:lpstr>
      <vt:lpstr>Distress and pain</vt:lpstr>
      <vt:lpstr>Indignity and lack of choice</vt:lpstr>
      <vt:lpstr>Recovery</vt:lpstr>
      <vt:lpstr>Media: Recovery?</vt:lpstr>
      <vt:lpstr>PowerPoint Presentation</vt:lpstr>
      <vt:lpstr>Clinicians: recovery</vt:lpstr>
      <vt:lpstr>PowerPoint Presentation</vt:lpstr>
      <vt:lpstr>Families: Imagined awakenings</vt:lpstr>
      <vt:lpstr>Imagined recoveries</vt:lpstr>
      <vt:lpstr>Imagined recoveries</vt:lpstr>
      <vt:lpstr>Some actual awakenings</vt:lpstr>
      <vt:lpstr>Reactions to ‘Kill Bill’</vt:lpstr>
      <vt:lpstr>Why it matters</vt:lpstr>
      <vt:lpstr>What we are now trying to do about it…</vt:lpstr>
      <vt:lpstr>PowerPoint Presentation</vt:lpstr>
    </vt:vector>
  </TitlesOfParts>
  <Company>Simon Fraser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Celia Kitzinger</dc:creator>
  <cp:lastModifiedBy>Jenny Kitzinger</cp:lastModifiedBy>
  <cp:revision>98</cp:revision>
  <dcterms:created xsi:type="dcterms:W3CDTF">2011-04-13T07:58:04Z</dcterms:created>
  <dcterms:modified xsi:type="dcterms:W3CDTF">2013-07-05T16:43:49Z</dcterms:modified>
</cp:coreProperties>
</file>