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6"/>
  </p:notesMasterIdLst>
  <p:sldIdLst>
    <p:sldId id="256" r:id="rId2"/>
    <p:sldId id="283" r:id="rId3"/>
    <p:sldId id="366" r:id="rId4"/>
    <p:sldId id="3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4660"/>
  </p:normalViewPr>
  <p:slideViewPr>
    <p:cSldViewPr>
      <p:cViewPr>
        <p:scale>
          <a:sx n="50" d="100"/>
          <a:sy n="50" d="100"/>
        </p:scale>
        <p:origin x="-200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BF026-C9A6-49BD-98AB-DBE92843578E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4C98-C124-4F3A-816C-7B5728A5CC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4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4C98-C124-4F3A-816C-7B5728A5CCC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4C98-C124-4F3A-816C-7B5728A5CCC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/>
            <a:fld id="{0F65535A-CE15-45FA-82AE-3435DC73D30F}" type="slidenum">
              <a:rPr lang="en-GB" sz="1200"/>
              <a:pPr eaLnBrk="1" hangingPunct="1"/>
              <a:t>4</a:t>
            </a:fld>
            <a:endParaRPr lang="en-GB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AEEFC3C-2A1A-4EE9-946E-D4281B9CFD54}" type="datetimeFigureOut">
              <a:rPr lang="en-US" smtClean="0"/>
              <a:pPr/>
              <a:t>4/2/2012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E5E9F73-F1B0-473B-AD37-B8BC1D87EB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healthhumanitie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mailto:abramsb@mail.montclair.edu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600200"/>
            <a:ext cx="8001000" cy="2362200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pPr algn="ctr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AHRC </a:t>
            </a:r>
            <a:r>
              <a:rPr lang="en-GB" sz="4000" dirty="0" smtClean="0"/>
              <a:t>Health and Music Workshop</a:t>
            </a:r>
            <a:r>
              <a:rPr lang="en-GB" sz="5400" dirty="0" smtClean="0"/>
              <a:t/>
            </a:r>
            <a:br>
              <a:rPr lang="en-GB" sz="5400" dirty="0" smtClean="0"/>
            </a:b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Professor Paul Crawford</a:t>
            </a:r>
          </a:p>
          <a:p>
            <a:endParaRPr lang="en-GB" dirty="0" smtClean="0"/>
          </a:p>
        </p:txBody>
      </p:sp>
      <p:pic>
        <p:nvPicPr>
          <p:cNvPr id="6" name="Picture 6" descr="2nd_trueform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3855"/>
            <a:ext cx="4495799" cy="1019175"/>
          </a:xfrm>
          <a:prstGeom prst="rect">
            <a:avLst/>
          </a:prstGeom>
          <a:noFill/>
        </p:spPr>
      </p:pic>
      <p:pic>
        <p:nvPicPr>
          <p:cNvPr id="7" name="Picture 6" descr="http://www.ukro.ac.uk/images/ahrc_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5867400"/>
            <a:ext cx="3790223" cy="990601"/>
          </a:xfrm>
          <a:prstGeom prst="rect">
            <a:avLst/>
          </a:prstGeom>
          <a:noFill/>
        </p:spPr>
      </p:pic>
      <p:pic>
        <p:nvPicPr>
          <p:cNvPr id="8" name="Picture 2" descr="C:\Users\Paul\Documents\Working Documents\Research\Current bids\Current funded\IHHN\IHHN Logo stock\The-International-Health-Humanities-Networ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855"/>
            <a:ext cx="4648201" cy="99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r>
              <a:rPr lang="en-GB" b="0" dirty="0" smtClean="0"/>
              <a:t>Health Humanities: The evolution of Medical Humanities</a:t>
            </a:r>
            <a:endParaRPr lang="en-GB" b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038600" cy="4525963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A more inclusive, outward-facing and applied discipline </a:t>
            </a:r>
          </a:p>
          <a:p>
            <a:r>
              <a:rPr lang="en-GB" sz="2400" dirty="0" smtClean="0"/>
              <a:t>Not just medical</a:t>
            </a:r>
          </a:p>
          <a:p>
            <a:r>
              <a:rPr lang="en-GB" sz="2400" dirty="0" smtClean="0"/>
              <a:t>Relevant to allied health professionals, carers, service-users, self-carers</a:t>
            </a:r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dirty="0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057400"/>
            <a:ext cx="269785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51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0" y="5943600"/>
            <a:ext cx="37816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 indent="0">
              <a:buNone/>
            </a:pPr>
            <a:r>
              <a:rPr lang="en-US" b="1" dirty="0">
                <a:hlinkClick r:id="rId2"/>
              </a:rPr>
              <a:t>www.healthhumanities.org</a:t>
            </a:r>
            <a:r>
              <a:rPr lang="en-US" b="1" dirty="0"/>
              <a:t>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dirty="0" smtClean="0"/>
              <a:t>(due </a:t>
            </a:r>
            <a:r>
              <a:rPr lang="en-US" dirty="0"/>
              <a:t>April 2012)</a:t>
            </a:r>
            <a:endParaRPr lang="en-GB" dirty="0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8984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8792"/>
            <a:ext cx="9144000" cy="369332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20000">
                <a:srgbClr val="000000"/>
              </a:gs>
              <a:gs pos="100000">
                <a:srgbClr val="000000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-10391" y="591832"/>
            <a:ext cx="9164782" cy="5924699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eaLnBrk="1" hangingPunct="1"/>
            <a:endParaRPr lang="en-GB" sz="1100" dirty="0" smtClean="0">
              <a:solidFill>
                <a:schemeClr val="bg1"/>
              </a:solidFill>
              <a:latin typeface="Arial Black" pitchFamily="-109" charset="0"/>
            </a:endParaRPr>
          </a:p>
          <a:p>
            <a:pPr eaLnBrk="1" hangingPunct="1"/>
            <a:endParaRPr lang="en-GB" sz="1100" dirty="0">
              <a:solidFill>
                <a:schemeClr val="bg1"/>
              </a:solidFill>
              <a:latin typeface="Arial Black" pitchFamily="-109" charset="0"/>
            </a:endParaRPr>
          </a:p>
          <a:p>
            <a:pPr eaLnBrk="1" hangingPunct="1"/>
            <a:endParaRPr lang="en-GB" sz="1100" dirty="0" smtClean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1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100" dirty="0" smtClean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1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100" dirty="0" smtClean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2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200" dirty="0" smtClean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endParaRPr lang="en-GB" sz="12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r>
              <a:rPr lang="en-GB" sz="1200" dirty="0" smtClean="0">
                <a:solidFill>
                  <a:schemeClr val="bg1"/>
                </a:solidFill>
                <a:latin typeface="Arial Black" pitchFamily="-109" charset="0"/>
              </a:rPr>
              <a:t>For </a:t>
            </a:r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additional information, please contact </a:t>
            </a:r>
            <a:r>
              <a:rPr lang="en-GB" sz="1200" dirty="0" err="1">
                <a:solidFill>
                  <a:schemeClr val="bg1"/>
                </a:solidFill>
                <a:latin typeface="Arial Black" pitchFamily="-109" charset="0"/>
              </a:rPr>
              <a:t>Dr.</a:t>
            </a:r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 Brian </a:t>
            </a:r>
            <a:r>
              <a:rPr lang="en-GB" sz="1200" dirty="0" err="1">
                <a:solidFill>
                  <a:schemeClr val="bg1"/>
                </a:solidFill>
                <a:latin typeface="Arial Black" pitchFamily="-109" charset="0"/>
              </a:rPr>
              <a:t>Abrams</a:t>
            </a:r>
            <a:endParaRPr lang="en-GB" sz="12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email: </a:t>
            </a:r>
            <a:r>
              <a:rPr lang="en-GB" sz="1200" dirty="0">
                <a:solidFill>
                  <a:schemeClr val="bg1"/>
                </a:solidFill>
                <a:latin typeface="Arial Black" pitchFamily="-109" charset="0"/>
                <a:hlinkClick r:id="rId3"/>
              </a:rPr>
              <a:t>abramsb@mail.montclair.edu</a:t>
            </a:r>
            <a:endParaRPr lang="en-GB" sz="12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Phone: +1 973 655 3458</a:t>
            </a:r>
          </a:p>
          <a:p>
            <a:pPr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200" dirty="0">
              <a:solidFill>
                <a:schemeClr val="bg1"/>
              </a:solidFill>
              <a:latin typeface="Verdana" pitchFamily="-109" charset="0"/>
            </a:endParaRPr>
          </a:p>
          <a:p>
            <a:pPr algn="just" eaLnBrk="1" hangingPunct="1"/>
            <a:endParaRPr lang="en-GB" sz="1400" dirty="0">
              <a:solidFill>
                <a:schemeClr val="bg1"/>
              </a:solidFill>
              <a:latin typeface="Verdana" pitchFamily="-109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20782" y="5254041"/>
            <a:ext cx="9144000" cy="1603959"/>
          </a:xfrm>
          <a:prstGeom prst="rect">
            <a:avLst/>
          </a:prstGeom>
          <a:solidFill>
            <a:srgbClr val="A6A6A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427183" y="2286000"/>
            <a:ext cx="83947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algn="ctr" eaLnBrk="1" hangingPunct="1"/>
            <a:r>
              <a:rPr lang="en-GB" sz="1600" b="1" dirty="0">
                <a:solidFill>
                  <a:schemeClr val="bg1"/>
                </a:solidFill>
                <a:latin typeface="Arial Black" pitchFamily="-109" charset="0"/>
              </a:rPr>
              <a:t>SECOND INTERNATIONAL</a:t>
            </a:r>
          </a:p>
          <a:p>
            <a:pPr algn="ctr" eaLnBrk="1" hangingPunct="1"/>
            <a:r>
              <a:rPr lang="en-GB" sz="1600" b="1" dirty="0">
                <a:solidFill>
                  <a:schemeClr val="bg1"/>
                </a:solidFill>
                <a:latin typeface="Arial Black" pitchFamily="-109" charset="0"/>
              </a:rPr>
              <a:t>HEALTH HUMANITIES CONFERENCE</a:t>
            </a:r>
            <a:r>
              <a:rPr lang="en-GB" sz="1600" dirty="0">
                <a:solidFill>
                  <a:schemeClr val="bg1"/>
                </a:solidFill>
                <a:latin typeface="Arial Black" pitchFamily="-109" charset="0"/>
              </a:rPr>
              <a:t> </a:t>
            </a:r>
          </a:p>
          <a:p>
            <a:pPr algn="ctr" eaLnBrk="1" hangingPunct="1"/>
            <a:endParaRPr lang="en-GB" sz="14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r>
              <a:rPr lang="en-GB" sz="1400" i="1" dirty="0">
                <a:solidFill>
                  <a:schemeClr val="bg1"/>
                </a:solidFill>
                <a:latin typeface="Arial Black" pitchFamily="-109" charset="0"/>
              </a:rPr>
              <a:t>Music, Health, and Humanity</a:t>
            </a:r>
          </a:p>
          <a:p>
            <a:pPr algn="ctr" eaLnBrk="1" hangingPunct="1"/>
            <a:endParaRPr lang="en-GB" sz="1400" dirty="0">
              <a:solidFill>
                <a:schemeClr val="bg1"/>
              </a:solidFill>
              <a:latin typeface="Arial Black" pitchFamily="-109" charset="0"/>
            </a:endParaRPr>
          </a:p>
          <a:p>
            <a:pPr algn="ctr" eaLnBrk="1" hangingPunct="1"/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9, 10, 11 August, 2012</a:t>
            </a:r>
          </a:p>
          <a:p>
            <a:pPr algn="ctr" eaLnBrk="1" hangingPunct="1"/>
            <a:r>
              <a:rPr lang="en-GB" sz="1400" dirty="0">
                <a:solidFill>
                  <a:schemeClr val="bg1"/>
                </a:solidFill>
                <a:latin typeface="Arial Black" pitchFamily="-109" charset="0"/>
              </a:rPr>
              <a:t>Montclair State University</a:t>
            </a:r>
          </a:p>
          <a:p>
            <a:pPr algn="ctr" eaLnBrk="1" hangingPunct="1"/>
            <a:r>
              <a:rPr lang="en-GB" sz="1200" dirty="0">
                <a:solidFill>
                  <a:schemeClr val="bg1"/>
                </a:solidFill>
                <a:latin typeface="Arial Black" pitchFamily="-109" charset="0"/>
              </a:rPr>
              <a:t>New Jersey, United States</a:t>
            </a:r>
          </a:p>
        </p:txBody>
      </p:sp>
      <p:pic>
        <p:nvPicPr>
          <p:cNvPr id="14343" name="Picture 8" descr="crest_logo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452329"/>
            <a:ext cx="2573749" cy="49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7" descr="Music Health Humanity Image.tif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124"/>
            <a:ext cx="9144000" cy="175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7" descr="AHRC 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9" y="5452329"/>
            <a:ext cx="2616201" cy="46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8" descr="nih-logo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643948"/>
            <a:ext cx="1143000" cy="791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2" descr="OppNet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032984"/>
            <a:ext cx="2566822" cy="55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3" descr="Nottingham U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9" y="6040972"/>
            <a:ext cx="2616201" cy="49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0275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966</TotalTime>
  <Words>89</Words>
  <Application>Microsoft Office PowerPoint</Application>
  <PresentationFormat>On-screen Show (4:3)</PresentationFormat>
  <Paragraphs>53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 AHRC Health and Music Workshop </vt:lpstr>
      <vt:lpstr>Health Humanities: The evolution of Medical Humanities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Humanities: Crossing Boundaries</dc:title>
  <dc:creator>paul</dc:creator>
  <cp:lastModifiedBy>Paul</cp:lastModifiedBy>
  <cp:revision>137</cp:revision>
  <dcterms:created xsi:type="dcterms:W3CDTF">2009-09-20T19:57:23Z</dcterms:created>
  <dcterms:modified xsi:type="dcterms:W3CDTF">2012-04-02T16:23:41Z</dcterms:modified>
</cp:coreProperties>
</file>