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583" r:id="rId2"/>
    <p:sldId id="494" r:id="rId3"/>
    <p:sldId id="526" r:id="rId4"/>
    <p:sldId id="527" r:id="rId5"/>
    <p:sldId id="535" r:id="rId6"/>
    <p:sldId id="460" r:id="rId7"/>
    <p:sldId id="585" r:id="rId8"/>
    <p:sldId id="528" r:id="rId9"/>
    <p:sldId id="536" r:id="rId10"/>
    <p:sldId id="529" r:id="rId11"/>
    <p:sldId id="530" r:id="rId12"/>
    <p:sldId id="531" r:id="rId13"/>
    <p:sldId id="532" r:id="rId14"/>
    <p:sldId id="533" r:id="rId15"/>
    <p:sldId id="534" r:id="rId16"/>
    <p:sldId id="537" r:id="rId17"/>
    <p:sldId id="570" r:id="rId18"/>
    <p:sldId id="587" r:id="rId19"/>
    <p:sldId id="588" r:id="rId20"/>
    <p:sldId id="589" r:id="rId21"/>
    <p:sldId id="590" r:id="rId22"/>
    <p:sldId id="593" r:id="rId23"/>
    <p:sldId id="594" r:id="rId24"/>
    <p:sldId id="596" r:id="rId25"/>
    <p:sldId id="597" r:id="rId26"/>
    <p:sldId id="591" r:id="rId27"/>
    <p:sldId id="592" r:id="rId28"/>
    <p:sldId id="571" r:id="rId29"/>
    <p:sldId id="544" r:id="rId30"/>
    <p:sldId id="542" r:id="rId31"/>
    <p:sldId id="543" r:id="rId32"/>
    <p:sldId id="545" r:id="rId33"/>
    <p:sldId id="547" r:id="rId34"/>
    <p:sldId id="548" r:id="rId35"/>
    <p:sldId id="549" r:id="rId36"/>
    <p:sldId id="550" r:id="rId37"/>
    <p:sldId id="551" r:id="rId38"/>
    <p:sldId id="552" r:id="rId39"/>
    <p:sldId id="553" r:id="rId40"/>
    <p:sldId id="572" r:id="rId41"/>
    <p:sldId id="556" r:id="rId42"/>
    <p:sldId id="559" r:id="rId43"/>
    <p:sldId id="584" r:id="rId44"/>
    <p:sldId id="573" r:id="rId45"/>
    <p:sldId id="560" r:id="rId46"/>
    <p:sldId id="574" r:id="rId47"/>
    <p:sldId id="575" r:id="rId48"/>
    <p:sldId id="576" r:id="rId49"/>
    <p:sldId id="577" r:id="rId50"/>
    <p:sldId id="578" r:id="rId51"/>
    <p:sldId id="579" r:id="rId52"/>
    <p:sldId id="580" r:id="rId53"/>
    <p:sldId id="581" r:id="rId54"/>
    <p:sldId id="582" r:id="rId55"/>
    <p:sldId id="598" r:id="rId56"/>
    <p:sldId id="525" r:id="rId57"/>
  </p:sldIdLst>
  <p:sldSz cx="9144000" cy="6858000" type="screen4x3"/>
  <p:notesSz cx="7315200" cy="9601200"/>
  <p:defaultTextStyle>
    <a:defPPr>
      <a:defRPr lang="en-GB"/>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279"/>
    <a:srgbClr val="898989"/>
    <a:srgbClr val="1C1C1C"/>
    <a:srgbClr val="AC083A"/>
    <a:srgbClr val="D4AF37"/>
    <a:srgbClr val="00CCFF"/>
    <a:srgbClr val="46000F"/>
    <a:srgbClr val="FF5D71"/>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87723" autoAdjust="0"/>
  </p:normalViewPr>
  <p:slideViewPr>
    <p:cSldViewPr snapToGrid="0" snapToObjects="1">
      <p:cViewPr>
        <p:scale>
          <a:sx n="71" d="100"/>
          <a:sy n="71" d="100"/>
        </p:scale>
        <p:origin x="-12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44" y="-72"/>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rcm-file\group\CPS\Projects\Rhythm%20for%20Life\Evaluation\RfL%20PAPER\Graphs%2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rcm-file\group\CPS\Projects\Rhythm%20for%20Life\Evaluation\RfL%20PAPER\Graphs%20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williamon.RCM-SERVICE.164\Local%20Settings\Temporary%20Internet%20Files\Content.Outlook\AEE679GY\Graph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AC083A"/>
            </a:solidFill>
          </c:spPr>
          <c:invertIfNegative val="0"/>
          <c:dPt>
            <c:idx val="0"/>
            <c:invertIfNegative val="0"/>
            <c:bubble3D val="0"/>
            <c:spPr>
              <a:solidFill>
                <a:srgbClr val="808080">
                  <a:lumMod val="75000"/>
                </a:srgbClr>
              </a:solidFill>
            </c:spPr>
          </c:dPt>
          <c:dPt>
            <c:idx val="1"/>
            <c:invertIfNegative val="0"/>
            <c:bubble3D val="0"/>
            <c:spPr>
              <a:solidFill>
                <a:srgbClr val="808080">
                  <a:lumMod val="75000"/>
                </a:srgbClr>
              </a:solidFill>
            </c:spPr>
          </c:dPt>
          <c:errBars>
            <c:errBarType val="both"/>
            <c:errValType val="cust"/>
            <c:noEndCap val="0"/>
            <c:plus>
              <c:numRef>
                <c:f>Sheet2!$C$2:$C$3</c:f>
                <c:numCache>
                  <c:formatCode>General</c:formatCode>
                  <c:ptCount val="2"/>
                  <c:pt idx="0">
                    <c:v>4.75</c:v>
                  </c:pt>
                  <c:pt idx="1">
                    <c:v>4.3099999999999996</c:v>
                  </c:pt>
                </c:numCache>
              </c:numRef>
            </c:plus>
            <c:minus>
              <c:numRef>
                <c:f>Sheet2!$C$2:$C$3</c:f>
                <c:numCache>
                  <c:formatCode>General</c:formatCode>
                  <c:ptCount val="2"/>
                  <c:pt idx="0">
                    <c:v>4.75</c:v>
                  </c:pt>
                  <c:pt idx="1">
                    <c:v>4.3099999999999996</c:v>
                  </c:pt>
                </c:numCache>
              </c:numRef>
            </c:minus>
          </c:errBars>
          <c:cat>
            <c:strRef>
              <c:f>Sheet2!$E$1:$F$1</c:f>
              <c:strCache>
                <c:ptCount val="2"/>
                <c:pt idx="0">
                  <c:v>pre-test</c:v>
                </c:pt>
                <c:pt idx="1">
                  <c:v>post-test</c:v>
                </c:pt>
              </c:strCache>
            </c:strRef>
          </c:cat>
          <c:val>
            <c:numRef>
              <c:f>Sheet2!$E$2:$F$2</c:f>
              <c:numCache>
                <c:formatCode>General</c:formatCode>
                <c:ptCount val="2"/>
                <c:pt idx="0">
                  <c:v>25.12</c:v>
                </c:pt>
                <c:pt idx="1">
                  <c:v>26.99</c:v>
                </c:pt>
              </c:numCache>
            </c:numRef>
          </c:val>
        </c:ser>
        <c:dLbls>
          <c:showLegendKey val="0"/>
          <c:showVal val="0"/>
          <c:showCatName val="0"/>
          <c:showSerName val="0"/>
          <c:showPercent val="0"/>
          <c:showBubbleSize val="0"/>
        </c:dLbls>
        <c:gapWidth val="150"/>
        <c:axId val="43053440"/>
        <c:axId val="43054976"/>
      </c:barChart>
      <c:catAx>
        <c:axId val="43053440"/>
        <c:scaling>
          <c:orientation val="minMax"/>
        </c:scaling>
        <c:delete val="0"/>
        <c:axPos val="b"/>
        <c:majorTickMark val="none"/>
        <c:minorTickMark val="none"/>
        <c:tickLblPos val="nextTo"/>
        <c:crossAx val="43054976"/>
        <c:crosses val="autoZero"/>
        <c:auto val="1"/>
        <c:lblAlgn val="ctr"/>
        <c:lblOffset val="100"/>
        <c:noMultiLvlLbl val="0"/>
      </c:catAx>
      <c:valAx>
        <c:axId val="43054976"/>
        <c:scaling>
          <c:orientation val="minMax"/>
          <c:min val="0"/>
        </c:scaling>
        <c:delete val="0"/>
        <c:axPos val="l"/>
        <c:majorGridlines/>
        <c:title>
          <c:tx>
            <c:rich>
              <a:bodyPr/>
              <a:lstStyle/>
              <a:p>
                <a:pPr>
                  <a:defRPr/>
                </a:pPr>
                <a:r>
                  <a:rPr lang="de-DE" dirty="0" smtClean="0"/>
                  <a:t>wellbeing</a:t>
                </a:r>
                <a:endParaRPr lang="de-DE" dirty="0"/>
              </a:p>
            </c:rich>
          </c:tx>
          <c:overlay val="0"/>
        </c:title>
        <c:numFmt formatCode="General" sourceLinked="1"/>
        <c:majorTickMark val="out"/>
        <c:minorTickMark val="none"/>
        <c:tickLblPos val="nextTo"/>
        <c:crossAx val="4305344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Sheet3!$F$1</c:f>
              <c:strCache>
                <c:ptCount val="1"/>
                <c:pt idx="0">
                  <c:v>pre</c:v>
                </c:pt>
              </c:strCache>
            </c:strRef>
          </c:tx>
          <c:invertIfNegative val="0"/>
          <c:errBars>
            <c:errBarType val="both"/>
            <c:errValType val="cust"/>
            <c:noEndCap val="0"/>
            <c:plus>
              <c:numRef>
                <c:f>Sheet3!$K$2:$K$8</c:f>
                <c:numCache>
                  <c:formatCode>General</c:formatCode>
                  <c:ptCount val="7"/>
                  <c:pt idx="0">
                    <c:v>0.4</c:v>
                  </c:pt>
                  <c:pt idx="1">
                    <c:v>0.52</c:v>
                  </c:pt>
                  <c:pt idx="2">
                    <c:v>0.65</c:v>
                  </c:pt>
                  <c:pt idx="3">
                    <c:v>0.46</c:v>
                  </c:pt>
                  <c:pt idx="4">
                    <c:v>0.57999999999999996</c:v>
                  </c:pt>
                  <c:pt idx="5">
                    <c:v>0.57999999999999996</c:v>
                  </c:pt>
                  <c:pt idx="6">
                    <c:v>0.57999999999999996</c:v>
                  </c:pt>
                </c:numCache>
              </c:numRef>
            </c:plus>
            <c:minus>
              <c:numRef>
                <c:f>Sheet3!$K$2:$K$8</c:f>
                <c:numCache>
                  <c:formatCode>General</c:formatCode>
                  <c:ptCount val="7"/>
                  <c:pt idx="0">
                    <c:v>0.4</c:v>
                  </c:pt>
                  <c:pt idx="1">
                    <c:v>0.52</c:v>
                  </c:pt>
                  <c:pt idx="2">
                    <c:v>0.65</c:v>
                  </c:pt>
                  <c:pt idx="3">
                    <c:v>0.46</c:v>
                  </c:pt>
                  <c:pt idx="4">
                    <c:v>0.57999999999999996</c:v>
                  </c:pt>
                  <c:pt idx="5">
                    <c:v>0.57999999999999996</c:v>
                  </c:pt>
                  <c:pt idx="6">
                    <c:v>0.57999999999999996</c:v>
                  </c:pt>
                </c:numCache>
              </c:numRef>
            </c:minus>
          </c:errBars>
          <c:cat>
            <c:strRef>
              <c:f>Sheet3!$E$2:$E$8</c:f>
              <c:strCache>
                <c:ptCount val="7"/>
                <c:pt idx="0">
                  <c:v>HPLPII TOTAL**</c:v>
                </c:pt>
                <c:pt idx="1">
                  <c:v>N</c:v>
                </c:pt>
                <c:pt idx="2">
                  <c:v>PA</c:v>
                </c:pt>
                <c:pt idx="3">
                  <c:v>SM**</c:v>
                </c:pt>
                <c:pt idx="4">
                  <c:v>IR**</c:v>
                </c:pt>
                <c:pt idx="5">
                  <c:v>SG**</c:v>
                </c:pt>
                <c:pt idx="6">
                  <c:v>HR</c:v>
                </c:pt>
              </c:strCache>
            </c:strRef>
          </c:cat>
          <c:val>
            <c:numRef>
              <c:f>Sheet3!$F$2:$F$8</c:f>
              <c:numCache>
                <c:formatCode>General</c:formatCode>
                <c:ptCount val="7"/>
                <c:pt idx="0">
                  <c:v>2.54</c:v>
                </c:pt>
                <c:pt idx="1">
                  <c:v>2.82</c:v>
                </c:pt>
                <c:pt idx="2">
                  <c:v>2.2999999999999998</c:v>
                </c:pt>
                <c:pt idx="3">
                  <c:v>2.3199999999999998</c:v>
                </c:pt>
                <c:pt idx="4">
                  <c:v>2.81</c:v>
                </c:pt>
                <c:pt idx="5">
                  <c:v>2.71</c:v>
                </c:pt>
                <c:pt idx="6">
                  <c:v>2.21</c:v>
                </c:pt>
              </c:numCache>
            </c:numRef>
          </c:val>
        </c:ser>
        <c:ser>
          <c:idx val="1"/>
          <c:order val="1"/>
          <c:tx>
            <c:strRef>
              <c:f>Sheet3!$G$1</c:f>
              <c:strCache>
                <c:ptCount val="1"/>
                <c:pt idx="0">
                  <c:v>post</c:v>
                </c:pt>
              </c:strCache>
            </c:strRef>
          </c:tx>
          <c:invertIfNegative val="0"/>
          <c:errBars>
            <c:errBarType val="both"/>
            <c:errValType val="cust"/>
            <c:noEndCap val="0"/>
            <c:plus>
              <c:numRef>
                <c:f>Sheet3!$L$2:$L$8</c:f>
                <c:numCache>
                  <c:formatCode>General</c:formatCode>
                  <c:ptCount val="7"/>
                  <c:pt idx="0">
                    <c:v>0.44</c:v>
                  </c:pt>
                  <c:pt idx="1">
                    <c:v>0.56000000000000005</c:v>
                  </c:pt>
                  <c:pt idx="2">
                    <c:v>0.67</c:v>
                  </c:pt>
                  <c:pt idx="3">
                    <c:v>0.51</c:v>
                  </c:pt>
                  <c:pt idx="4">
                    <c:v>0.61</c:v>
                  </c:pt>
                  <c:pt idx="5">
                    <c:v>0.62</c:v>
                  </c:pt>
                  <c:pt idx="6">
                    <c:v>0.62</c:v>
                  </c:pt>
                </c:numCache>
              </c:numRef>
            </c:plus>
            <c:minus>
              <c:numRef>
                <c:f>Sheet3!$L$2:$L$8</c:f>
                <c:numCache>
                  <c:formatCode>General</c:formatCode>
                  <c:ptCount val="7"/>
                  <c:pt idx="0">
                    <c:v>0.44</c:v>
                  </c:pt>
                  <c:pt idx="1">
                    <c:v>0.56000000000000005</c:v>
                  </c:pt>
                  <c:pt idx="2">
                    <c:v>0.67</c:v>
                  </c:pt>
                  <c:pt idx="3">
                    <c:v>0.51</c:v>
                  </c:pt>
                  <c:pt idx="4">
                    <c:v>0.61</c:v>
                  </c:pt>
                  <c:pt idx="5">
                    <c:v>0.62</c:v>
                  </c:pt>
                  <c:pt idx="6">
                    <c:v>0.62</c:v>
                  </c:pt>
                </c:numCache>
              </c:numRef>
            </c:minus>
          </c:errBars>
          <c:cat>
            <c:strRef>
              <c:f>Sheet3!$E$2:$E$8</c:f>
              <c:strCache>
                <c:ptCount val="7"/>
                <c:pt idx="0">
                  <c:v>HPLPII TOTAL**</c:v>
                </c:pt>
                <c:pt idx="1">
                  <c:v>N</c:v>
                </c:pt>
                <c:pt idx="2">
                  <c:v>PA</c:v>
                </c:pt>
                <c:pt idx="3">
                  <c:v>SM**</c:v>
                </c:pt>
                <c:pt idx="4">
                  <c:v>IR**</c:v>
                </c:pt>
                <c:pt idx="5">
                  <c:v>SG**</c:v>
                </c:pt>
                <c:pt idx="6">
                  <c:v>HR</c:v>
                </c:pt>
              </c:strCache>
            </c:strRef>
          </c:cat>
          <c:val>
            <c:numRef>
              <c:f>Sheet3!$G$2:$G$8</c:f>
              <c:numCache>
                <c:formatCode>General</c:formatCode>
                <c:ptCount val="7"/>
                <c:pt idx="0">
                  <c:v>2.65</c:v>
                </c:pt>
                <c:pt idx="1">
                  <c:v>2.88</c:v>
                </c:pt>
                <c:pt idx="2">
                  <c:v>2.41</c:v>
                </c:pt>
                <c:pt idx="3">
                  <c:v>2.5099999999999998</c:v>
                </c:pt>
                <c:pt idx="4">
                  <c:v>2.93</c:v>
                </c:pt>
                <c:pt idx="5">
                  <c:v>2.86</c:v>
                </c:pt>
                <c:pt idx="6">
                  <c:v>2.2799999999999998</c:v>
                </c:pt>
              </c:numCache>
            </c:numRef>
          </c:val>
        </c:ser>
        <c:dLbls>
          <c:showLegendKey val="0"/>
          <c:showVal val="0"/>
          <c:showCatName val="0"/>
          <c:showSerName val="0"/>
          <c:showPercent val="0"/>
          <c:showBubbleSize val="0"/>
        </c:dLbls>
        <c:gapWidth val="150"/>
        <c:axId val="44702720"/>
        <c:axId val="44716800"/>
      </c:barChart>
      <c:catAx>
        <c:axId val="44702720"/>
        <c:scaling>
          <c:orientation val="minMax"/>
        </c:scaling>
        <c:delete val="0"/>
        <c:axPos val="b"/>
        <c:majorTickMark val="out"/>
        <c:minorTickMark val="none"/>
        <c:tickLblPos val="nextTo"/>
        <c:crossAx val="44716800"/>
        <c:crosses val="autoZero"/>
        <c:auto val="1"/>
        <c:lblAlgn val="ctr"/>
        <c:lblOffset val="100"/>
        <c:noMultiLvlLbl val="0"/>
      </c:catAx>
      <c:valAx>
        <c:axId val="44716800"/>
        <c:scaling>
          <c:orientation val="minMax"/>
        </c:scaling>
        <c:delete val="0"/>
        <c:axPos val="l"/>
        <c:majorGridlines/>
        <c:title>
          <c:tx>
            <c:rich>
              <a:bodyPr rot="-5400000" vert="horz"/>
              <a:lstStyle/>
              <a:p>
                <a:pPr>
                  <a:defRPr/>
                </a:pPr>
                <a:r>
                  <a:rPr lang="en-GB" dirty="0" smtClean="0"/>
                  <a:t>Health-promoting </a:t>
                </a:r>
                <a:r>
                  <a:rPr lang="en-GB" baseline="0" dirty="0" smtClean="0"/>
                  <a:t>behaviours</a:t>
                </a:r>
                <a:endParaRPr lang="en-GB" dirty="0"/>
              </a:p>
            </c:rich>
          </c:tx>
          <c:overlay val="0"/>
        </c:title>
        <c:numFmt formatCode="General" sourceLinked="1"/>
        <c:majorTickMark val="out"/>
        <c:minorTickMark val="none"/>
        <c:tickLblPos val="nextTo"/>
        <c:crossAx val="44702720"/>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barChart>
        <c:barDir val="col"/>
        <c:grouping val="clustered"/>
        <c:varyColors val="0"/>
        <c:ser>
          <c:idx val="0"/>
          <c:order val="0"/>
          <c:tx>
            <c:strRef>
              <c:f>Sheet1!$L$1</c:f>
              <c:strCache>
                <c:ptCount val="1"/>
                <c:pt idx="0">
                  <c:v>comparison</c:v>
                </c:pt>
              </c:strCache>
            </c:strRef>
          </c:tx>
          <c:invertIfNegative val="0"/>
          <c:errBars>
            <c:errBarType val="both"/>
            <c:errValType val="cust"/>
            <c:noEndCap val="0"/>
            <c:plus>
              <c:numRef>
                <c:f>Sheet1!$N$2:$N$3</c:f>
                <c:numCache>
                  <c:formatCode>General</c:formatCode>
                  <c:ptCount val="2"/>
                  <c:pt idx="0">
                    <c:v>3.9</c:v>
                  </c:pt>
                  <c:pt idx="1">
                    <c:v>4</c:v>
                  </c:pt>
                </c:numCache>
              </c:numRef>
            </c:plus>
            <c:minus>
              <c:numRef>
                <c:f>Sheet1!$N$2:$N$3</c:f>
                <c:numCache>
                  <c:formatCode>General</c:formatCode>
                  <c:ptCount val="2"/>
                  <c:pt idx="0">
                    <c:v>3.9</c:v>
                  </c:pt>
                  <c:pt idx="1">
                    <c:v>4</c:v>
                  </c:pt>
                </c:numCache>
              </c:numRef>
            </c:minus>
          </c:errBars>
          <c:cat>
            <c:strRef>
              <c:f>Sheet1!$K$2:$K$3</c:f>
              <c:strCache>
                <c:ptCount val="2"/>
                <c:pt idx="0">
                  <c:v>pre</c:v>
                </c:pt>
                <c:pt idx="1">
                  <c:v>post</c:v>
                </c:pt>
              </c:strCache>
            </c:strRef>
          </c:cat>
          <c:val>
            <c:numRef>
              <c:f>Sheet1!$L$2:$L$3</c:f>
              <c:numCache>
                <c:formatCode>General</c:formatCode>
                <c:ptCount val="2"/>
                <c:pt idx="0">
                  <c:v>26.73</c:v>
                </c:pt>
                <c:pt idx="1">
                  <c:v>27.5</c:v>
                </c:pt>
              </c:numCache>
            </c:numRef>
          </c:val>
        </c:ser>
        <c:ser>
          <c:idx val="1"/>
          <c:order val="1"/>
          <c:tx>
            <c:strRef>
              <c:f>Sheet1!$M$1</c:f>
              <c:strCache>
                <c:ptCount val="1"/>
                <c:pt idx="0">
                  <c:v>experimental</c:v>
                </c:pt>
              </c:strCache>
            </c:strRef>
          </c:tx>
          <c:invertIfNegative val="0"/>
          <c:errBars>
            <c:errBarType val="both"/>
            <c:errValType val="cust"/>
            <c:noEndCap val="0"/>
            <c:plus>
              <c:numRef>
                <c:f>Sheet1!$O$2:$O$3</c:f>
                <c:numCache>
                  <c:formatCode>General</c:formatCode>
                  <c:ptCount val="2"/>
                  <c:pt idx="0">
                    <c:v>4.9400000000000004</c:v>
                  </c:pt>
                  <c:pt idx="1">
                    <c:v>4.4400000000000004</c:v>
                  </c:pt>
                </c:numCache>
              </c:numRef>
            </c:plus>
            <c:minus>
              <c:numRef>
                <c:f>Sheet1!$O$2:$O$3</c:f>
                <c:numCache>
                  <c:formatCode>General</c:formatCode>
                  <c:ptCount val="2"/>
                  <c:pt idx="0">
                    <c:v>4.9400000000000004</c:v>
                  </c:pt>
                  <c:pt idx="1">
                    <c:v>4.4400000000000004</c:v>
                  </c:pt>
                </c:numCache>
              </c:numRef>
            </c:minus>
          </c:errBars>
          <c:cat>
            <c:strRef>
              <c:f>Sheet1!$K$2:$K$3</c:f>
              <c:strCache>
                <c:ptCount val="2"/>
                <c:pt idx="0">
                  <c:v>pre</c:v>
                </c:pt>
                <c:pt idx="1">
                  <c:v>post</c:v>
                </c:pt>
              </c:strCache>
            </c:strRef>
          </c:cat>
          <c:val>
            <c:numRef>
              <c:f>Sheet1!$M$2:$M$3</c:f>
              <c:numCache>
                <c:formatCode>General</c:formatCode>
                <c:ptCount val="2"/>
                <c:pt idx="0">
                  <c:v>24.41</c:v>
                </c:pt>
                <c:pt idx="1">
                  <c:v>26.76</c:v>
                </c:pt>
              </c:numCache>
            </c:numRef>
          </c:val>
        </c:ser>
        <c:dLbls>
          <c:showLegendKey val="0"/>
          <c:showVal val="0"/>
          <c:showCatName val="0"/>
          <c:showSerName val="0"/>
          <c:showPercent val="0"/>
          <c:showBubbleSize val="0"/>
        </c:dLbls>
        <c:gapWidth val="150"/>
        <c:axId val="44767872"/>
        <c:axId val="44777856"/>
      </c:barChart>
      <c:catAx>
        <c:axId val="44767872"/>
        <c:scaling>
          <c:orientation val="minMax"/>
        </c:scaling>
        <c:delete val="0"/>
        <c:axPos val="b"/>
        <c:majorTickMark val="out"/>
        <c:minorTickMark val="none"/>
        <c:tickLblPos val="nextTo"/>
        <c:crossAx val="44777856"/>
        <c:crosses val="autoZero"/>
        <c:auto val="1"/>
        <c:lblAlgn val="ctr"/>
        <c:lblOffset val="100"/>
        <c:noMultiLvlLbl val="0"/>
      </c:catAx>
      <c:valAx>
        <c:axId val="44777856"/>
        <c:scaling>
          <c:orientation val="minMax"/>
          <c:max val="35"/>
          <c:min val="10"/>
        </c:scaling>
        <c:delete val="0"/>
        <c:axPos val="l"/>
        <c:majorGridlines/>
        <c:numFmt formatCode="General" sourceLinked="1"/>
        <c:majorTickMark val="out"/>
        <c:minorTickMark val="none"/>
        <c:tickLblPos val="nextTo"/>
        <c:crossAx val="44767872"/>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501650" y="0"/>
            <a:ext cx="36433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47738">
              <a:defRPr sz="1300" smtClean="0">
                <a:latin typeface="CronoMM" pitchFamily="34" charset="0"/>
              </a:defRPr>
            </a:lvl1pPr>
          </a:lstStyle>
          <a:p>
            <a:pPr>
              <a:defRPr/>
            </a:pPr>
            <a:endParaRPr lang="en-US"/>
          </a:p>
        </p:txBody>
      </p:sp>
      <p:sp>
        <p:nvSpPr>
          <p:cNvPr id="7171" name="Rectangle 3"/>
          <p:cNvSpPr>
            <a:spLocks noGrp="1" noChangeArrowheads="1"/>
          </p:cNvSpPr>
          <p:nvPr>
            <p:ph type="dt" sz="quarter" idx="1"/>
          </p:nvPr>
        </p:nvSpPr>
        <p:spPr bwMode="auto">
          <a:xfrm>
            <a:off x="4632325" y="0"/>
            <a:ext cx="21447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947738">
              <a:defRPr sz="1300" smtClean="0">
                <a:latin typeface="CronoMM" pitchFamily="34" charset="0"/>
              </a:defRPr>
            </a:lvl1pPr>
          </a:lstStyle>
          <a:p>
            <a:pPr>
              <a:defRPr/>
            </a:pPr>
            <a:endParaRPr lang="en-GB"/>
          </a:p>
        </p:txBody>
      </p:sp>
      <p:sp>
        <p:nvSpPr>
          <p:cNvPr id="7172" name="Rectangle 4"/>
          <p:cNvSpPr>
            <a:spLocks noGrp="1" noChangeArrowheads="1"/>
          </p:cNvSpPr>
          <p:nvPr>
            <p:ph type="ftr" sz="quarter" idx="2"/>
          </p:nvPr>
        </p:nvSpPr>
        <p:spPr bwMode="auto">
          <a:xfrm>
            <a:off x="501650" y="9039225"/>
            <a:ext cx="36433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47738">
              <a:defRPr sz="1300" smtClean="0">
                <a:latin typeface="CronoMM" pitchFamily="34" charset="0"/>
              </a:defRPr>
            </a:lvl1pPr>
          </a:lstStyle>
          <a:p>
            <a:pPr>
              <a:defRPr/>
            </a:pPr>
            <a:endParaRPr lang="en-GB"/>
          </a:p>
        </p:txBody>
      </p:sp>
      <p:sp>
        <p:nvSpPr>
          <p:cNvPr id="7173" name="Rectangle 5"/>
          <p:cNvSpPr>
            <a:spLocks noGrp="1" noChangeArrowheads="1"/>
          </p:cNvSpPr>
          <p:nvPr>
            <p:ph type="sldNum" sz="quarter" idx="3"/>
          </p:nvPr>
        </p:nvSpPr>
        <p:spPr bwMode="auto">
          <a:xfrm>
            <a:off x="4632325" y="9039225"/>
            <a:ext cx="21447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947738">
              <a:defRPr sz="1300" smtClean="0">
                <a:latin typeface="CronoMM" pitchFamily="34" charset="0"/>
              </a:defRPr>
            </a:lvl1pPr>
          </a:lstStyle>
          <a:p>
            <a:pPr>
              <a:defRPr/>
            </a:pPr>
            <a:fld id="{7FE93DAB-770D-47DA-A6DA-732E289896AA}" type="slidenum">
              <a:rPr lang="en-GB"/>
              <a:pPr>
                <a:defRPr/>
              </a:pPr>
              <a:t>‹#›</a:t>
            </a:fld>
            <a:endParaRPr lang="en-GB"/>
          </a:p>
        </p:txBody>
      </p:sp>
    </p:spTree>
    <p:extLst>
      <p:ext uri="{BB962C8B-B14F-4D97-AF65-F5344CB8AC3E}">
        <p14:creationId xmlns:p14="http://schemas.microsoft.com/office/powerpoint/2010/main" val="327065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569913" y="0"/>
            <a:ext cx="35750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47738">
              <a:defRPr sz="1300" b="1" smtClean="0">
                <a:latin typeface="Times New Roman" pitchFamily="18" charset="0"/>
              </a:defRPr>
            </a:lvl1pPr>
          </a:lstStyle>
          <a:p>
            <a:pPr>
              <a:defRPr/>
            </a:pPr>
            <a:endParaRPr lang="en-GB"/>
          </a:p>
        </p:txBody>
      </p:sp>
      <p:sp>
        <p:nvSpPr>
          <p:cNvPr id="10243" name="Rectangle 3"/>
          <p:cNvSpPr>
            <a:spLocks noGrp="1" noChangeArrowheads="1"/>
          </p:cNvSpPr>
          <p:nvPr>
            <p:ph type="dt" idx="1"/>
          </p:nvPr>
        </p:nvSpPr>
        <p:spPr bwMode="auto">
          <a:xfrm>
            <a:off x="4632325" y="0"/>
            <a:ext cx="211296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947738">
              <a:defRPr sz="1300" smtClean="0">
                <a:latin typeface="Times New Roman" pitchFamily="18" charset="0"/>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552450" y="720725"/>
            <a:ext cx="2878138" cy="215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569913" y="3200400"/>
            <a:ext cx="6175375" cy="56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569913" y="9039225"/>
            <a:ext cx="35750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47738">
              <a:defRPr sz="1300" smtClean="0">
                <a:latin typeface="Times New Roman" pitchFamily="18" charset="0"/>
              </a:defRPr>
            </a:lvl1pPr>
          </a:lstStyle>
          <a:p>
            <a:pPr>
              <a:defRPr/>
            </a:pPr>
            <a:endParaRPr lang="en-GB"/>
          </a:p>
        </p:txBody>
      </p:sp>
      <p:sp>
        <p:nvSpPr>
          <p:cNvPr id="10247" name="Rectangle 7"/>
          <p:cNvSpPr>
            <a:spLocks noGrp="1" noChangeArrowheads="1"/>
          </p:cNvSpPr>
          <p:nvPr>
            <p:ph type="sldNum" sz="quarter" idx="5"/>
          </p:nvPr>
        </p:nvSpPr>
        <p:spPr bwMode="auto">
          <a:xfrm>
            <a:off x="4632325" y="9039225"/>
            <a:ext cx="211296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947738">
              <a:defRPr sz="1300" smtClean="0">
                <a:latin typeface="Times New Roman" pitchFamily="18" charset="0"/>
              </a:defRPr>
            </a:lvl1pPr>
          </a:lstStyle>
          <a:p>
            <a:pPr>
              <a:defRPr/>
            </a:pPr>
            <a:fld id="{0E6A5DD6-1109-4B39-A586-393B4CF5E18F}" type="slidenum">
              <a:rPr lang="en-GB"/>
              <a:pPr>
                <a:defRPr/>
              </a:pPr>
              <a:t>‹#›</a:t>
            </a:fld>
            <a:endParaRPr lang="en-GB"/>
          </a:p>
        </p:txBody>
      </p:sp>
    </p:spTree>
    <p:extLst>
      <p:ext uri="{BB962C8B-B14F-4D97-AF65-F5344CB8AC3E}">
        <p14:creationId xmlns:p14="http://schemas.microsoft.com/office/powerpoint/2010/main" val="3006647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7738" eaLnBrk="0" hangingPunct="0">
              <a:defRPr sz="2400">
                <a:solidFill>
                  <a:schemeClr val="tx1"/>
                </a:solidFill>
                <a:latin typeface="Calibri" pitchFamily="34" charset="0"/>
              </a:defRPr>
            </a:lvl1pPr>
            <a:lvl2pPr marL="742950" indent="-285750" defTabSz="947738" eaLnBrk="0" hangingPunct="0">
              <a:defRPr sz="2400">
                <a:solidFill>
                  <a:schemeClr val="tx1"/>
                </a:solidFill>
                <a:latin typeface="Calibri" pitchFamily="34" charset="0"/>
              </a:defRPr>
            </a:lvl2pPr>
            <a:lvl3pPr marL="1143000" indent="-228600" defTabSz="947738" eaLnBrk="0" hangingPunct="0">
              <a:defRPr sz="2400">
                <a:solidFill>
                  <a:schemeClr val="tx1"/>
                </a:solidFill>
                <a:latin typeface="Calibri" pitchFamily="34" charset="0"/>
              </a:defRPr>
            </a:lvl3pPr>
            <a:lvl4pPr marL="1600200" indent="-228600" defTabSz="947738" eaLnBrk="0" hangingPunct="0">
              <a:defRPr sz="2400">
                <a:solidFill>
                  <a:schemeClr val="tx1"/>
                </a:solidFill>
                <a:latin typeface="Calibri" pitchFamily="34" charset="0"/>
              </a:defRPr>
            </a:lvl4pPr>
            <a:lvl5pPr marL="2057400" indent="-228600" defTabSz="947738" eaLnBrk="0" hangingPunct="0">
              <a:defRPr sz="2400">
                <a:solidFill>
                  <a:schemeClr val="tx1"/>
                </a:solidFill>
                <a:latin typeface="Calibri" pitchFamily="34" charset="0"/>
              </a:defRPr>
            </a:lvl5pPr>
            <a:lvl6pPr marL="2514600" indent="-228600" defTabSz="947738" eaLnBrk="0" fontAlgn="base" hangingPunct="0">
              <a:spcBef>
                <a:spcPct val="0"/>
              </a:spcBef>
              <a:spcAft>
                <a:spcPct val="0"/>
              </a:spcAft>
              <a:defRPr sz="2400">
                <a:solidFill>
                  <a:schemeClr val="tx1"/>
                </a:solidFill>
                <a:latin typeface="Calibri" pitchFamily="34" charset="0"/>
              </a:defRPr>
            </a:lvl6pPr>
            <a:lvl7pPr marL="2971800" indent="-228600" defTabSz="947738" eaLnBrk="0" fontAlgn="base" hangingPunct="0">
              <a:spcBef>
                <a:spcPct val="0"/>
              </a:spcBef>
              <a:spcAft>
                <a:spcPct val="0"/>
              </a:spcAft>
              <a:defRPr sz="2400">
                <a:solidFill>
                  <a:schemeClr val="tx1"/>
                </a:solidFill>
                <a:latin typeface="Calibri" pitchFamily="34" charset="0"/>
              </a:defRPr>
            </a:lvl7pPr>
            <a:lvl8pPr marL="3429000" indent="-228600" defTabSz="947738" eaLnBrk="0" fontAlgn="base" hangingPunct="0">
              <a:spcBef>
                <a:spcPct val="0"/>
              </a:spcBef>
              <a:spcAft>
                <a:spcPct val="0"/>
              </a:spcAft>
              <a:defRPr sz="2400">
                <a:solidFill>
                  <a:schemeClr val="tx1"/>
                </a:solidFill>
                <a:latin typeface="Calibri" pitchFamily="34" charset="0"/>
              </a:defRPr>
            </a:lvl8pPr>
            <a:lvl9pPr marL="3886200" indent="-228600" defTabSz="947738" eaLnBrk="0" fontAlgn="base" hangingPunct="0">
              <a:spcBef>
                <a:spcPct val="0"/>
              </a:spcBef>
              <a:spcAft>
                <a:spcPct val="0"/>
              </a:spcAft>
              <a:defRPr sz="2400">
                <a:solidFill>
                  <a:schemeClr val="tx1"/>
                </a:solidFill>
                <a:latin typeface="Calibri" pitchFamily="34" charset="0"/>
              </a:defRPr>
            </a:lvl9pPr>
          </a:lstStyle>
          <a:p>
            <a:pPr eaLnBrk="1" hangingPunct="1"/>
            <a:fld id="{AE033FC1-0C68-4113-9F29-8773ADD7BBC7}" type="slidenum">
              <a:rPr lang="en-GB" sz="1300">
                <a:latin typeface="Times New Roman" pitchFamily="18" charset="0"/>
              </a:rPr>
              <a:pPr eaLnBrk="1" hangingPunct="1"/>
              <a:t>26</a:t>
            </a:fld>
            <a:endParaRPr lang="en-GB" sz="13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r>
              <a:rPr lang="en-GB" sz="1200" b="1" kern="1200" dirty="0" smtClean="0">
                <a:solidFill>
                  <a:schemeClr val="tx1"/>
                </a:solidFill>
                <a:effectLst/>
                <a:latin typeface="Times New Roman" pitchFamily="18" charset="0"/>
                <a:ea typeface="+mn-ea"/>
                <a:cs typeface="+mn-cs"/>
              </a:rPr>
              <a:t>Aim</a:t>
            </a:r>
            <a:endParaRPr lang="en-GB" sz="1200" kern="1200" dirty="0" smtClean="0">
              <a:solidFill>
                <a:schemeClr val="tx1"/>
              </a:solidFill>
              <a:effectLst/>
              <a:latin typeface="Times New Roman" pitchFamily="18" charset="0"/>
              <a:ea typeface="+mn-ea"/>
              <a:cs typeface="+mn-cs"/>
            </a:endParaRPr>
          </a:p>
          <a:p>
            <a:r>
              <a:rPr lang="en-GB" sz="1200" b="1" kern="1200" dirty="0" smtClean="0">
                <a:solidFill>
                  <a:schemeClr val="tx1"/>
                </a:solidFill>
                <a:effectLst/>
                <a:latin typeface="Times New Roman" pitchFamily="18" charset="0"/>
                <a:ea typeface="+mn-ea"/>
                <a:cs typeface="+mn-cs"/>
              </a:rPr>
              <a:t>Why are we doing it?</a:t>
            </a:r>
            <a:r>
              <a:rPr lang="en-GB" sz="1200" kern="1200" dirty="0" smtClean="0">
                <a:solidFill>
                  <a:schemeClr val="tx1"/>
                </a:solidFill>
                <a:effectLst/>
                <a:latin typeface="Times New Roman" pitchFamily="18" charset="0"/>
                <a:ea typeface="+mn-ea"/>
                <a:cs typeface="+mn-cs"/>
              </a:rPr>
              <a:t> 1) Music-making often limited; 2) research on listening not practice</a:t>
            </a:r>
          </a:p>
          <a:p>
            <a:r>
              <a:rPr lang="en-GB" sz="1200" b="1" kern="1200" dirty="0" smtClean="0">
                <a:solidFill>
                  <a:schemeClr val="tx1"/>
                </a:solidFill>
                <a:effectLst/>
                <a:latin typeface="Times New Roman" pitchFamily="18" charset="0"/>
                <a:ea typeface="+mn-ea"/>
                <a:cs typeface="+mn-cs"/>
              </a:rPr>
              <a:t>Novel – 3-pronged approach:</a:t>
            </a:r>
            <a:r>
              <a:rPr lang="en-GB" sz="1200" kern="1200" dirty="0" smtClean="0">
                <a:solidFill>
                  <a:schemeClr val="tx1"/>
                </a:solidFill>
                <a:effectLst/>
                <a:latin typeface="Times New Roman" pitchFamily="18" charset="0"/>
                <a:ea typeface="+mn-ea"/>
                <a:cs typeface="+mn-cs"/>
              </a:rPr>
              <a:t> (1) new instrumental provision for older adults, (2) concurrent evaluation and refinement of this provision, and (3) development of the employability of conservatoire music students</a:t>
            </a:r>
          </a:p>
          <a:p>
            <a:pPr eaLnBrk="1" hangingPunct="1">
              <a:defRPr/>
            </a:pPr>
            <a:endParaRPr lang="en-GB" sz="1000" dirty="0" smtClean="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281E7-E912-4F0D-9DAC-09357D8BB174}" type="slidenum">
              <a:rPr lang="en-GB"/>
              <a:pPr/>
              <a:t>33</a:t>
            </a:fld>
            <a:endParaRPr lang="en-GB"/>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45213-5A19-4F71-83F1-F2C6701DA61D}" type="slidenum">
              <a:rPr lang="en-GB"/>
              <a:pPr/>
              <a:t>34</a:t>
            </a:fld>
            <a:endParaRPr lang="en-GB"/>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34C6D-442A-41BC-9ED2-B03F49957F79}" type="slidenum">
              <a:rPr lang="en-GB"/>
              <a:pPr/>
              <a:t>35</a:t>
            </a:fld>
            <a:endParaRPr lang="en-GB"/>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B1C51-AB5B-4E7D-B593-B4603095638C}" type="slidenum">
              <a:rPr lang="en-GB"/>
              <a:pPr/>
              <a:t>36</a:t>
            </a:fld>
            <a:endParaRPr lang="en-GB"/>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52FF1-1FE2-4A21-B1CC-95AF1BE3435D}" type="slidenum">
              <a:rPr lang="en-GB"/>
              <a:pPr/>
              <a:t>37</a:t>
            </a:fld>
            <a:endParaRPr lang="en-GB"/>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2D13F-620A-40E4-A962-2AD50AD32884}" type="slidenum">
              <a:rPr lang="en-GB"/>
              <a:pPr/>
              <a:t>38</a:t>
            </a:fld>
            <a:endParaRPr lang="en-GB"/>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BAB91-24BE-4268-BAFC-20444AD67EA5}" type="slidenum">
              <a:rPr lang="en-GB"/>
              <a:pPr/>
              <a:t>39</a:t>
            </a:fld>
            <a:endParaRPr lang="en-GB"/>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en-AU" altLang="zh-CN"/>
              <a:t>The HPLPII measures the frequency of engagement in health-promoting behaviours. It consists of 52 items that are rated on a four-point Likert-type scale: 1 (never), 2 (occasionally), 3 (frequently) and 4 (routinely). Scores for all items thus range from 52 to 208 with a midpoint of 130. This instrument provides a total score for health-promoting behaviour, as well as six subscales.</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smtClean="0"/>
          </a:p>
        </p:txBody>
      </p:sp>
      <p:sp>
        <p:nvSpPr>
          <p:cNvPr id="66564" name="Slide Number Placeholder 3"/>
          <p:cNvSpPr>
            <a:spLocks noGrp="1"/>
          </p:cNvSpPr>
          <p:nvPr>
            <p:ph type="sldNum" sz="quarter" idx="5"/>
          </p:nvPr>
        </p:nvSpPr>
        <p:spPr>
          <a:noFill/>
        </p:spPr>
        <p:txBody>
          <a:bodyPr/>
          <a:lstStyle>
            <a:lvl1pPr defTabSz="981075" eaLnBrk="0" hangingPunct="0">
              <a:defRPr sz="2400">
                <a:solidFill>
                  <a:schemeClr val="tx1"/>
                </a:solidFill>
                <a:latin typeface="Calibri" pitchFamily="34" charset="0"/>
              </a:defRPr>
            </a:lvl1pPr>
            <a:lvl2pPr marL="742950" indent="-285750" defTabSz="981075" eaLnBrk="0" hangingPunct="0">
              <a:defRPr sz="2400">
                <a:solidFill>
                  <a:schemeClr val="tx1"/>
                </a:solidFill>
                <a:latin typeface="Calibri" pitchFamily="34" charset="0"/>
              </a:defRPr>
            </a:lvl2pPr>
            <a:lvl3pPr marL="1143000" indent="-228600" defTabSz="981075" eaLnBrk="0" hangingPunct="0">
              <a:defRPr sz="2400">
                <a:solidFill>
                  <a:schemeClr val="tx1"/>
                </a:solidFill>
                <a:latin typeface="Calibri" pitchFamily="34" charset="0"/>
              </a:defRPr>
            </a:lvl3pPr>
            <a:lvl4pPr marL="1600200" indent="-228600" defTabSz="981075" eaLnBrk="0" hangingPunct="0">
              <a:defRPr sz="2400">
                <a:solidFill>
                  <a:schemeClr val="tx1"/>
                </a:solidFill>
                <a:latin typeface="Calibri" pitchFamily="34" charset="0"/>
              </a:defRPr>
            </a:lvl4pPr>
            <a:lvl5pPr marL="2057400" indent="-228600" defTabSz="981075" eaLnBrk="0" hangingPunct="0">
              <a:defRPr sz="2400">
                <a:solidFill>
                  <a:schemeClr val="tx1"/>
                </a:solidFill>
                <a:latin typeface="Calibri" pitchFamily="34" charset="0"/>
              </a:defRPr>
            </a:lvl5pPr>
            <a:lvl6pPr marL="2514600" indent="-228600" defTabSz="981075" eaLnBrk="0" fontAlgn="base" hangingPunct="0">
              <a:spcBef>
                <a:spcPct val="0"/>
              </a:spcBef>
              <a:spcAft>
                <a:spcPct val="0"/>
              </a:spcAft>
              <a:defRPr sz="2400">
                <a:solidFill>
                  <a:schemeClr val="tx1"/>
                </a:solidFill>
                <a:latin typeface="Calibri" pitchFamily="34" charset="0"/>
              </a:defRPr>
            </a:lvl6pPr>
            <a:lvl7pPr marL="2971800" indent="-228600" defTabSz="981075" eaLnBrk="0" fontAlgn="base" hangingPunct="0">
              <a:spcBef>
                <a:spcPct val="0"/>
              </a:spcBef>
              <a:spcAft>
                <a:spcPct val="0"/>
              </a:spcAft>
              <a:defRPr sz="2400">
                <a:solidFill>
                  <a:schemeClr val="tx1"/>
                </a:solidFill>
                <a:latin typeface="Calibri" pitchFamily="34" charset="0"/>
              </a:defRPr>
            </a:lvl7pPr>
            <a:lvl8pPr marL="3429000" indent="-228600" defTabSz="981075" eaLnBrk="0" fontAlgn="base" hangingPunct="0">
              <a:spcBef>
                <a:spcPct val="0"/>
              </a:spcBef>
              <a:spcAft>
                <a:spcPct val="0"/>
              </a:spcAft>
              <a:defRPr sz="2400">
                <a:solidFill>
                  <a:schemeClr val="tx1"/>
                </a:solidFill>
                <a:latin typeface="Calibri" pitchFamily="34" charset="0"/>
              </a:defRPr>
            </a:lvl8pPr>
            <a:lvl9pPr marL="3886200" indent="-228600" defTabSz="981075" eaLnBrk="0" fontAlgn="base" hangingPunct="0">
              <a:spcBef>
                <a:spcPct val="0"/>
              </a:spcBef>
              <a:spcAft>
                <a:spcPct val="0"/>
              </a:spcAft>
              <a:defRPr sz="2400">
                <a:solidFill>
                  <a:schemeClr val="tx1"/>
                </a:solidFill>
                <a:latin typeface="Calibri" pitchFamily="34" charset="0"/>
              </a:defRPr>
            </a:lvl9pPr>
          </a:lstStyle>
          <a:p>
            <a:pPr eaLnBrk="1" hangingPunct="1"/>
            <a:fld id="{CF16305D-8DEA-45CC-AF25-B4ACC64AC29B}" type="slidenum">
              <a:rPr lang="en-GB" sz="1300" smtClean="0">
                <a:latin typeface="Times New Roman" pitchFamily="18" charset="0"/>
              </a:rPr>
              <a:pPr eaLnBrk="1" hangingPunct="1"/>
              <a:t>41</a:t>
            </a:fld>
            <a:endParaRPr lang="en-GB" sz="13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RCM_primary_shado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0"/>
            <a:ext cx="1108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userDrawn="1"/>
        </p:nvGrpSpPr>
        <p:grpSpPr bwMode="auto">
          <a:xfrm>
            <a:off x="2743200" y="3540125"/>
            <a:ext cx="6392863" cy="3309938"/>
            <a:chOff x="1728" y="2230"/>
            <a:chExt cx="4027" cy="2085"/>
          </a:xfrm>
        </p:grpSpPr>
        <p:sp>
          <p:nvSpPr>
            <p:cNvPr id="6" name="Freeform 8"/>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7" name="Freeform 9"/>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 name="Freeform 10"/>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9" name="Freeform 11"/>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2"/>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sp>
        <p:nvSpPr>
          <p:cNvPr id="140290" name="Rectangle 2"/>
          <p:cNvSpPr>
            <a:spLocks noGrp="1" noChangeArrowheads="1"/>
          </p:cNvSpPr>
          <p:nvPr>
            <p:ph type="ctrTitle"/>
          </p:nvPr>
        </p:nvSpPr>
        <p:spPr>
          <a:xfrm>
            <a:off x="685800" y="2130425"/>
            <a:ext cx="7772400" cy="1395413"/>
          </a:xfrm>
        </p:spPr>
        <p:txBody>
          <a:bodyPr/>
          <a:lstStyle>
            <a:lvl1pPr algn="ctr">
              <a:defRPr/>
            </a:lvl1pPr>
          </a:lstStyle>
          <a:p>
            <a:pPr lvl="0"/>
            <a:r>
              <a:rPr lang="en-GB" noProof="0" smtClean="0"/>
              <a:t>Click to edit Master title style</a:t>
            </a:r>
          </a:p>
        </p:txBody>
      </p:sp>
      <p:sp>
        <p:nvSpPr>
          <p:cNvPr id="140291" name="Rectangle 3"/>
          <p:cNvSpPr>
            <a:spLocks noGrp="1" noChangeArrowheads="1"/>
          </p:cNvSpPr>
          <p:nvPr>
            <p:ph type="subTitle" idx="1"/>
          </p:nvPr>
        </p:nvSpPr>
        <p:spPr>
          <a:xfrm>
            <a:off x="1371600" y="3886200"/>
            <a:ext cx="6400800" cy="1752600"/>
          </a:xfrm>
        </p:spPr>
        <p:txBody>
          <a:bodyPr anchor="t"/>
          <a:lstStyle>
            <a:lvl1pPr marL="0" indent="0" algn="ctr">
              <a:buFontTx/>
              <a:buNone/>
              <a:defRPr sz="2400"/>
            </a:lvl1pPr>
          </a:lstStyle>
          <a:p>
            <a:pPr lvl="0"/>
            <a:r>
              <a:rPr lang="en-GB" noProof="0" smtClean="0"/>
              <a:t>Click to edit Master subtitle style</a:t>
            </a:r>
          </a:p>
        </p:txBody>
      </p:sp>
    </p:spTree>
    <p:extLst>
      <p:ext uri="{BB962C8B-B14F-4D97-AF65-F5344CB8AC3E}">
        <p14:creationId xmlns:p14="http://schemas.microsoft.com/office/powerpoint/2010/main" val="3456313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57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52413"/>
            <a:ext cx="1979613" cy="599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2775" y="252413"/>
            <a:ext cx="5788025" cy="599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83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Tx/>
              <a:defRPr/>
            </a:lvl1pPr>
            <a:lvl2pPr>
              <a:buClrTx/>
              <a:defRPr/>
            </a:lvl2pPr>
            <a:lvl3pPr>
              <a:buClrTx/>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98724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8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422400"/>
            <a:ext cx="3883025" cy="4824413"/>
          </a:xfrm>
        </p:spPr>
        <p:txBody>
          <a:bodyPr/>
          <a:lstStyle>
            <a:lvl1pPr>
              <a:buClrTx/>
              <a:defRPr sz="2800"/>
            </a:lvl1pPr>
            <a:lvl2pPr>
              <a:buClrTx/>
              <a:defRPr sz="2400"/>
            </a:lvl2pPr>
            <a:lvl3pPr>
              <a:buClrTx/>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422400"/>
            <a:ext cx="3884613" cy="4824413"/>
          </a:xfrm>
        </p:spPr>
        <p:txBody>
          <a:bodyPr/>
          <a:lstStyle>
            <a:lvl1pPr>
              <a:buClrTx/>
              <a:defRPr sz="2800"/>
            </a:lvl1pPr>
            <a:lvl2pPr>
              <a:buClrTx/>
              <a:defRPr sz="2400"/>
            </a:lvl2pPr>
            <a:lvl3pPr>
              <a:buClrTx/>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723438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390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145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02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593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673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2775" y="252413"/>
            <a:ext cx="67913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099" name="Rectangle 47"/>
          <p:cNvSpPr>
            <a:spLocks noGrp="1" noChangeArrowheads="1"/>
          </p:cNvSpPr>
          <p:nvPr>
            <p:ph type="body" idx="1"/>
          </p:nvPr>
        </p:nvSpPr>
        <p:spPr bwMode="auto">
          <a:xfrm>
            <a:off x="612775" y="1422400"/>
            <a:ext cx="7920038"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pic>
        <p:nvPicPr>
          <p:cNvPr id="4100" name="Picture 50" descr="RCM_primary_shadow"/>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04125" y="0"/>
            <a:ext cx="1108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65"/>
          <p:cNvGrpSpPr>
            <a:grpSpLocks/>
          </p:cNvGrpSpPr>
          <p:nvPr userDrawn="1"/>
        </p:nvGrpSpPr>
        <p:grpSpPr bwMode="auto">
          <a:xfrm>
            <a:off x="2743200" y="3540125"/>
            <a:ext cx="6392863" cy="3309938"/>
            <a:chOff x="1728" y="2230"/>
            <a:chExt cx="4027" cy="2085"/>
          </a:xfrm>
        </p:grpSpPr>
        <p:sp>
          <p:nvSpPr>
            <p:cNvPr id="1090" name="Freeform 6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91" name="Freeform 6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92" name="Freeform 6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4105" name="Freeform 6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4" name="Freeform 7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fontAlgn="base">
        <a:spcBef>
          <a:spcPct val="0"/>
        </a:spcBef>
        <a:spcAft>
          <a:spcPct val="0"/>
        </a:spcAft>
        <a:defRPr sz="4000" b="1">
          <a:solidFill>
            <a:schemeClr val="tx1"/>
          </a:solidFill>
          <a:effectLst>
            <a:outerShdw blurRad="38100" dist="38100" dir="2700000" algn="tl">
              <a:srgbClr val="C0C0C0"/>
            </a:outerShdw>
          </a:effectLst>
          <a:latin typeface="Calibri" pitchFamily="34" charset="0"/>
        </a:defRPr>
      </a:lvl6pPr>
      <a:lvl7pPr marL="914400" algn="l" rtl="0" fontAlgn="base">
        <a:spcBef>
          <a:spcPct val="0"/>
        </a:spcBef>
        <a:spcAft>
          <a:spcPct val="0"/>
        </a:spcAft>
        <a:defRPr sz="4000" b="1">
          <a:solidFill>
            <a:schemeClr val="tx1"/>
          </a:solidFill>
          <a:effectLst>
            <a:outerShdw blurRad="38100" dist="38100" dir="2700000" algn="tl">
              <a:srgbClr val="C0C0C0"/>
            </a:outerShdw>
          </a:effectLst>
          <a:latin typeface="Calibri" pitchFamily="34" charset="0"/>
        </a:defRPr>
      </a:lvl7pPr>
      <a:lvl8pPr marL="1371600" algn="l" rtl="0" fontAlgn="base">
        <a:spcBef>
          <a:spcPct val="0"/>
        </a:spcBef>
        <a:spcAft>
          <a:spcPct val="0"/>
        </a:spcAft>
        <a:defRPr sz="4000" b="1">
          <a:solidFill>
            <a:schemeClr val="tx1"/>
          </a:solidFill>
          <a:effectLst>
            <a:outerShdw blurRad="38100" dist="38100" dir="2700000" algn="tl">
              <a:srgbClr val="C0C0C0"/>
            </a:outerShdw>
          </a:effectLst>
          <a:latin typeface="Calibri" pitchFamily="34" charset="0"/>
        </a:defRPr>
      </a:lvl8pPr>
      <a:lvl9pPr marL="1828800" algn="l" rtl="0" fontAlgn="base">
        <a:spcBef>
          <a:spcPct val="0"/>
        </a:spcBef>
        <a:spcAft>
          <a:spcPct val="0"/>
        </a:spcAft>
        <a:defRPr sz="4000" b="1">
          <a:solidFill>
            <a:schemeClr val="tx1"/>
          </a:solidFill>
          <a:effectLst>
            <a:outerShdw blurRad="38100" dist="38100" dir="2700000" algn="tl">
              <a:srgbClr val="C0C0C0"/>
            </a:outerShdw>
          </a:effectLst>
          <a:latin typeface="Calibri" pitchFamily="34" charset="0"/>
        </a:defRPr>
      </a:lvl9pPr>
    </p:titleStyle>
    <p:bodyStyle>
      <a:lvl1pPr marL="271463" indent="-271463" algn="l" rtl="0" eaLnBrk="0" fontAlgn="base" hangingPunct="0">
        <a:lnSpc>
          <a:spcPct val="90000"/>
        </a:lnSpc>
        <a:spcBef>
          <a:spcPct val="0"/>
        </a:spcBef>
        <a:spcAft>
          <a:spcPct val="20000"/>
        </a:spcAft>
        <a:buClr>
          <a:schemeClr val="bg2"/>
        </a:buClr>
        <a:buSzPct val="80000"/>
        <a:buChar char="•"/>
        <a:defRPr sz="3200">
          <a:solidFill>
            <a:schemeClr val="tx1"/>
          </a:solidFill>
          <a:latin typeface="+mn-lt"/>
          <a:ea typeface="+mn-ea"/>
          <a:cs typeface="+mn-cs"/>
        </a:defRPr>
      </a:lvl1pPr>
      <a:lvl2pPr marL="711200" indent="-260350" algn="l" rtl="0" eaLnBrk="0" fontAlgn="base" hangingPunct="0">
        <a:lnSpc>
          <a:spcPct val="90000"/>
        </a:lnSpc>
        <a:spcBef>
          <a:spcPct val="0"/>
        </a:spcBef>
        <a:spcAft>
          <a:spcPct val="20000"/>
        </a:spcAft>
        <a:buClr>
          <a:schemeClr val="bg2"/>
        </a:buClr>
        <a:buSzPct val="80000"/>
        <a:buChar char="•"/>
        <a:defRPr sz="3200">
          <a:solidFill>
            <a:schemeClr val="tx1"/>
          </a:solidFill>
          <a:latin typeface="+mn-lt"/>
        </a:defRPr>
      </a:lvl2pPr>
      <a:lvl3pPr marL="1165225" indent="-260350" algn="l" rtl="0" eaLnBrk="0" fontAlgn="base" hangingPunct="0">
        <a:lnSpc>
          <a:spcPct val="90000"/>
        </a:lnSpc>
        <a:spcBef>
          <a:spcPct val="0"/>
        </a:spcBef>
        <a:spcAft>
          <a:spcPct val="20000"/>
        </a:spcAft>
        <a:buClr>
          <a:schemeClr val="bg2"/>
        </a:buClr>
        <a:buSzPct val="80000"/>
        <a:buChar char="•"/>
        <a:defRPr sz="3200">
          <a:solidFill>
            <a:schemeClr val="tx1"/>
          </a:solidFill>
          <a:latin typeface="+mn-lt"/>
        </a:defRPr>
      </a:lvl3pPr>
      <a:lvl4pPr marL="1617663" indent="-271463" algn="l" rtl="0" eaLnBrk="0" fontAlgn="base" hangingPunct="0">
        <a:lnSpc>
          <a:spcPct val="90000"/>
        </a:lnSpc>
        <a:spcBef>
          <a:spcPct val="0"/>
        </a:spcBef>
        <a:spcAft>
          <a:spcPct val="20000"/>
        </a:spcAft>
        <a:buClr>
          <a:srgbClr val="AC083A"/>
        </a:buClr>
        <a:buSzPct val="80000"/>
        <a:buChar char="•"/>
        <a:defRPr sz="3200">
          <a:solidFill>
            <a:schemeClr val="tx1"/>
          </a:solidFill>
          <a:latin typeface="+mn-lt"/>
        </a:defRPr>
      </a:lvl4pPr>
      <a:lvl5pPr marL="2070100" indent="-280988" algn="l" rtl="0" eaLnBrk="0" fontAlgn="base" hangingPunct="0">
        <a:lnSpc>
          <a:spcPct val="90000"/>
        </a:lnSpc>
        <a:spcBef>
          <a:spcPct val="0"/>
        </a:spcBef>
        <a:spcAft>
          <a:spcPct val="20000"/>
        </a:spcAft>
        <a:buClr>
          <a:srgbClr val="AC083A"/>
        </a:buClr>
        <a:buSzPct val="80000"/>
        <a:buChar char="•"/>
        <a:defRPr sz="3200">
          <a:solidFill>
            <a:schemeClr val="tx1"/>
          </a:solidFill>
          <a:latin typeface="+mn-lt"/>
        </a:defRPr>
      </a:lvl5pPr>
      <a:lvl6pPr marL="2527300" indent="-280988" algn="l" rtl="0" fontAlgn="base">
        <a:lnSpc>
          <a:spcPct val="90000"/>
        </a:lnSpc>
        <a:spcBef>
          <a:spcPct val="0"/>
        </a:spcBef>
        <a:spcAft>
          <a:spcPct val="20000"/>
        </a:spcAft>
        <a:buClr>
          <a:srgbClr val="AC083A"/>
        </a:buClr>
        <a:buSzPct val="80000"/>
        <a:buChar char="•"/>
        <a:defRPr sz="3200">
          <a:solidFill>
            <a:schemeClr val="tx1"/>
          </a:solidFill>
          <a:latin typeface="+mn-lt"/>
        </a:defRPr>
      </a:lvl6pPr>
      <a:lvl7pPr marL="2984500" indent="-280988" algn="l" rtl="0" fontAlgn="base">
        <a:lnSpc>
          <a:spcPct val="90000"/>
        </a:lnSpc>
        <a:spcBef>
          <a:spcPct val="0"/>
        </a:spcBef>
        <a:spcAft>
          <a:spcPct val="20000"/>
        </a:spcAft>
        <a:buClr>
          <a:srgbClr val="AC083A"/>
        </a:buClr>
        <a:buSzPct val="80000"/>
        <a:buChar char="•"/>
        <a:defRPr sz="3200">
          <a:solidFill>
            <a:schemeClr val="tx1"/>
          </a:solidFill>
          <a:latin typeface="+mn-lt"/>
        </a:defRPr>
      </a:lvl7pPr>
      <a:lvl8pPr marL="3441700" indent="-280988" algn="l" rtl="0" fontAlgn="base">
        <a:lnSpc>
          <a:spcPct val="90000"/>
        </a:lnSpc>
        <a:spcBef>
          <a:spcPct val="0"/>
        </a:spcBef>
        <a:spcAft>
          <a:spcPct val="20000"/>
        </a:spcAft>
        <a:buClr>
          <a:srgbClr val="AC083A"/>
        </a:buClr>
        <a:buSzPct val="80000"/>
        <a:buChar char="•"/>
        <a:defRPr sz="3200">
          <a:solidFill>
            <a:schemeClr val="tx1"/>
          </a:solidFill>
          <a:latin typeface="+mn-lt"/>
        </a:defRPr>
      </a:lvl8pPr>
      <a:lvl9pPr marL="3898900" indent="-280988" algn="l" rtl="0" fontAlgn="base">
        <a:lnSpc>
          <a:spcPct val="90000"/>
        </a:lnSpc>
        <a:spcBef>
          <a:spcPct val="0"/>
        </a:spcBef>
        <a:spcAft>
          <a:spcPct val="20000"/>
        </a:spcAft>
        <a:buClr>
          <a:srgbClr val="AC083A"/>
        </a:buClr>
        <a:buSzPct val="80000"/>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egacyweb.rcm.ac.uk/CPS/Research/Rhythm+for+Life/Output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legacyweb.rcm.ac.uk/CPS/Research/Rhythm+for+Life/Outputs"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solidFill>
                  <a:srgbClr val="000000"/>
                </a:solidFill>
              </a:rPr>
              <a:t>Rhythm for Life</a:t>
            </a:r>
            <a:br>
              <a:rPr lang="en-GB" sz="4400" dirty="0">
                <a:solidFill>
                  <a:srgbClr val="000000"/>
                </a:solidFill>
              </a:rPr>
            </a:br>
            <a:r>
              <a:rPr lang="en-GB" sz="1000" dirty="0">
                <a:solidFill>
                  <a:srgbClr val="000000"/>
                </a:solidFill>
              </a:rPr>
              <a:t/>
            </a:r>
            <a:br>
              <a:rPr lang="en-GB" sz="1000" dirty="0">
                <a:solidFill>
                  <a:srgbClr val="000000"/>
                </a:solidFill>
              </a:rPr>
            </a:br>
            <a:r>
              <a:rPr lang="en-GB" sz="2800" dirty="0">
                <a:solidFill>
                  <a:srgbClr val="000000"/>
                </a:solidFill>
              </a:rPr>
              <a:t>Music and wellbeing in older adulthood</a:t>
            </a:r>
            <a:endParaRPr lang="en-GB" sz="4400" dirty="0"/>
          </a:p>
        </p:txBody>
      </p:sp>
      <p:sp>
        <p:nvSpPr>
          <p:cNvPr id="3" name="Subtitle 2"/>
          <p:cNvSpPr>
            <a:spLocks noGrp="1"/>
          </p:cNvSpPr>
          <p:nvPr>
            <p:ph type="subTitle" idx="1"/>
          </p:nvPr>
        </p:nvSpPr>
        <p:spPr>
          <a:xfrm>
            <a:off x="1371600" y="4239492"/>
            <a:ext cx="6400800" cy="1399308"/>
          </a:xfrm>
        </p:spPr>
        <p:txBody>
          <a:bodyPr/>
          <a:lstStyle/>
          <a:p>
            <a:pPr lvl="0" eaLnBrk="1" hangingPunct="1"/>
            <a:r>
              <a:rPr lang="en-GB" dirty="0" smtClean="0">
                <a:solidFill>
                  <a:srgbClr val="000000"/>
                </a:solidFill>
              </a:rPr>
              <a:t>Centre </a:t>
            </a:r>
            <a:r>
              <a:rPr lang="en-GB" dirty="0">
                <a:solidFill>
                  <a:srgbClr val="000000"/>
                </a:solidFill>
              </a:rPr>
              <a:t>for Performance Science</a:t>
            </a:r>
          </a:p>
          <a:p>
            <a:pPr lvl="0" eaLnBrk="1" hangingPunct="1"/>
            <a:r>
              <a:rPr lang="en-GB" dirty="0">
                <a:solidFill>
                  <a:srgbClr val="000000"/>
                </a:solidFill>
              </a:rPr>
              <a:t>Royal College of </a:t>
            </a:r>
            <a:r>
              <a:rPr lang="en-GB" dirty="0" smtClean="0">
                <a:solidFill>
                  <a:srgbClr val="000000"/>
                </a:solidFill>
              </a:rPr>
              <a:t>Music</a:t>
            </a:r>
            <a:endParaRPr lang="en-GB" dirty="0">
              <a:solidFill>
                <a:srgbClr val="000000"/>
              </a:solidFill>
            </a:endParaRPr>
          </a:p>
        </p:txBody>
      </p:sp>
    </p:spTree>
    <p:extLst>
      <p:ext uri="{BB962C8B-B14F-4D97-AF65-F5344CB8AC3E}">
        <p14:creationId xmlns:p14="http://schemas.microsoft.com/office/powerpoint/2010/main" val="1464728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054981" y="1947602"/>
            <a:ext cx="5007688" cy="3804415"/>
            <a:chOff x="1582" y="1663"/>
            <a:chExt cx="2487" cy="1801"/>
          </a:xfrm>
        </p:grpSpPr>
        <p:sp>
          <p:nvSpPr>
            <p:cNvPr id="3" name="_s297988"/>
            <p:cNvSpPr>
              <a:spLocks noChangeArrowheads="1" noTextEdit="1"/>
            </p:cNvSpPr>
            <p:nvPr/>
          </p:nvSpPr>
          <p:spPr bwMode="auto">
            <a:xfrm>
              <a:off x="2368" y="1924"/>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4" name="_s297989"/>
            <p:cNvSpPr>
              <a:spLocks noChangeArrowheads="1"/>
            </p:cNvSpPr>
            <p:nvPr/>
          </p:nvSpPr>
          <p:spPr bwMode="auto">
            <a:xfrm>
              <a:off x="2655" y="1663"/>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bg2"/>
                  </a:solidFill>
                  <a:cs typeface="Calibri" pitchFamily="34" charset="0"/>
                </a:rPr>
                <a:t>Research</a:t>
              </a:r>
            </a:p>
          </p:txBody>
        </p:sp>
        <p:sp>
          <p:nvSpPr>
            <p:cNvPr id="5" name="_s297990"/>
            <p:cNvSpPr>
              <a:spLocks noChangeArrowheads="1" noTextEdit="1"/>
            </p:cNvSpPr>
            <p:nvPr/>
          </p:nvSpPr>
          <p:spPr bwMode="auto">
            <a:xfrm>
              <a:off x="2678" y="2462"/>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6" name="_s297991"/>
            <p:cNvSpPr>
              <a:spLocks noChangeArrowheads="1"/>
            </p:cNvSpPr>
            <p:nvPr/>
          </p:nvSpPr>
          <p:spPr bwMode="auto">
            <a:xfrm>
              <a:off x="3661"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bg2"/>
                  </a:solidFill>
                  <a:cs typeface="Calibri" pitchFamily="34" charset="0"/>
                </a:rPr>
                <a:t>Teaching</a:t>
              </a:r>
            </a:p>
          </p:txBody>
        </p:sp>
        <p:sp>
          <p:nvSpPr>
            <p:cNvPr id="7" name="_s297992"/>
            <p:cNvSpPr>
              <a:spLocks noChangeArrowheads="1" noTextEdit="1"/>
            </p:cNvSpPr>
            <p:nvPr/>
          </p:nvSpPr>
          <p:spPr bwMode="auto">
            <a:xfrm>
              <a:off x="2057" y="2461"/>
              <a:ext cx="983" cy="937"/>
            </a:xfrm>
            <a:prstGeom prst="ellipse">
              <a:avLst/>
            </a:prstGeom>
            <a:solidFill>
              <a:schemeClr val="bg2">
                <a:alpha val="9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8" name="_s297993"/>
            <p:cNvSpPr>
              <a:spLocks noChangeArrowheads="1"/>
            </p:cNvSpPr>
            <p:nvPr/>
          </p:nvSpPr>
          <p:spPr bwMode="auto">
            <a:xfrm>
              <a:off x="1582"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Knowledge </a:t>
              </a:r>
              <a:br>
                <a:rPr kumimoji="0" lang="en-GB" sz="2400" i="0" u="none" strike="noStrike" cap="none" normalizeH="0" baseline="0" dirty="0" smtClean="0">
                  <a:ln>
                    <a:noFill/>
                  </a:ln>
                  <a:cs typeface="Calibri" pitchFamily="34" charset="0"/>
                </a:rPr>
              </a:br>
              <a:r>
                <a:rPr kumimoji="0" lang="en-GB" sz="2400" i="0" u="none" strike="noStrike" cap="none" normalizeH="0" baseline="0" dirty="0" smtClean="0">
                  <a:ln>
                    <a:noFill/>
                  </a:ln>
                  <a:cs typeface="Calibri" pitchFamily="34" charset="0"/>
                </a:rPr>
                <a:t>exchange</a:t>
              </a:r>
            </a:p>
          </p:txBody>
        </p:sp>
      </p:grpSp>
      <p:sp>
        <p:nvSpPr>
          <p:cNvPr id="9" name="AutoShape 10"/>
          <p:cNvSpPr>
            <a:spLocks noChangeArrowheads="1"/>
          </p:cNvSpPr>
          <p:nvPr/>
        </p:nvSpPr>
        <p:spPr bwMode="auto">
          <a:xfrm rot="10800000">
            <a:off x="3969266" y="5826343"/>
            <a:ext cx="1316038" cy="341313"/>
          </a:xfrm>
          <a:prstGeom prst="curvedDownArrow">
            <a:avLst>
              <a:gd name="adj1" fmla="val 43699"/>
              <a:gd name="adj2" fmla="val 120815"/>
              <a:gd name="adj3" fmla="val 54417"/>
            </a:avLst>
          </a:prstGeom>
          <a:solidFill>
            <a:schemeClr val="bg2">
              <a:alpha val="50195"/>
            </a:schemeClr>
          </a:solidFill>
          <a:ln w="9525">
            <a:solidFill>
              <a:srgbClr val="808080"/>
            </a:solid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38694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i039_porto_04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28575"/>
            <a:ext cx="10361613" cy="6886575"/>
          </a:xfrm>
          <a:prstGeom prst="rect">
            <a:avLst/>
          </a:prstGeom>
          <a:noFill/>
          <a:extLst>
            <a:ext uri="{909E8E84-426E-40DD-AFC4-6F175D3DCCD1}">
              <a14:hiddenFill xmlns:a14="http://schemas.microsoft.com/office/drawing/2010/main">
                <a:solidFill>
                  <a:srgbClr val="FFFFFF"/>
                </a:solidFill>
              </a14:hiddenFill>
            </a:ext>
          </a:extLst>
        </p:spPr>
      </p:pic>
      <p:sp>
        <p:nvSpPr>
          <p:cNvPr id="371715" name="Rectangle 3"/>
          <p:cNvSpPr>
            <a:spLocks noGrp="1" noChangeArrowheads="1"/>
          </p:cNvSpPr>
          <p:nvPr>
            <p:ph type="title"/>
          </p:nvPr>
        </p:nvSpPr>
        <p:spPr>
          <a:xfrm>
            <a:off x="1666143" y="1213593"/>
            <a:ext cx="5408022" cy="1376363"/>
          </a:xfrm>
        </p:spPr>
        <p:txBody>
          <a:bodyPr>
            <a:normAutofit/>
          </a:bodyPr>
          <a:lstStyle/>
          <a:p>
            <a:r>
              <a:rPr lang="en-GB" sz="3100" b="0" dirty="0">
                <a:latin typeface="Georgia" pitchFamily="18" charset="0"/>
              </a:rPr>
              <a:t>International Symposium on</a:t>
            </a:r>
            <a:br>
              <a:rPr lang="en-GB" sz="3100" b="0" dirty="0">
                <a:latin typeface="Georgia" pitchFamily="18" charset="0"/>
              </a:rPr>
            </a:br>
            <a:r>
              <a:rPr lang="en-GB" sz="3100" b="0" dirty="0">
                <a:latin typeface="Georgia" pitchFamily="18" charset="0"/>
              </a:rPr>
              <a:t>Performance </a:t>
            </a:r>
            <a:r>
              <a:rPr lang="en-GB" sz="3100" b="0" dirty="0" smtClean="0">
                <a:latin typeface="Georgia" pitchFamily="18" charset="0"/>
              </a:rPr>
              <a:t>Science 2007</a:t>
            </a:r>
            <a:endParaRPr lang="en-GB" sz="3100" b="0" dirty="0">
              <a:latin typeface="Georgia" pitchFamily="18" charset="0"/>
            </a:endParaRPr>
          </a:p>
        </p:txBody>
      </p:sp>
      <p:sp>
        <p:nvSpPr>
          <p:cNvPr id="371717" name="Rectangle 5"/>
          <p:cNvSpPr>
            <a:spLocks noChangeArrowheads="1"/>
          </p:cNvSpPr>
          <p:nvPr/>
        </p:nvSpPr>
        <p:spPr bwMode="auto">
          <a:xfrm>
            <a:off x="3592286" y="2637109"/>
            <a:ext cx="2302102"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2563" indent="-182563" algn="ctr">
              <a:lnSpc>
                <a:spcPct val="90000"/>
              </a:lnSpc>
              <a:spcAft>
                <a:spcPct val="20000"/>
              </a:spcAft>
              <a:buClr>
                <a:srgbClr val="AC083A"/>
              </a:buClr>
              <a:buSzPct val="60000"/>
            </a:pPr>
            <a:r>
              <a:rPr lang="en-GB" sz="2000" dirty="0">
                <a:solidFill>
                  <a:srgbClr val="000000"/>
                </a:solidFill>
                <a:latin typeface="Georgia" pitchFamily="18" charset="0"/>
              </a:rPr>
              <a:t>Casa da </a:t>
            </a:r>
            <a:r>
              <a:rPr lang="en-GB" sz="2000" dirty="0" err="1">
                <a:solidFill>
                  <a:srgbClr val="000000"/>
                </a:solidFill>
                <a:latin typeface="Georgia" pitchFamily="18" charset="0"/>
              </a:rPr>
              <a:t>Música</a:t>
            </a:r>
            <a:endParaRPr lang="en-GB" sz="2000" dirty="0">
              <a:solidFill>
                <a:srgbClr val="000000"/>
              </a:solidFill>
              <a:latin typeface="Georgia" pitchFamily="18" charset="0"/>
            </a:endParaRPr>
          </a:p>
          <a:p>
            <a:pPr marL="182563" indent="-182563" algn="ctr">
              <a:lnSpc>
                <a:spcPct val="90000"/>
              </a:lnSpc>
              <a:spcAft>
                <a:spcPct val="20000"/>
              </a:spcAft>
              <a:buClr>
                <a:srgbClr val="AC083A"/>
              </a:buClr>
              <a:buSzPct val="60000"/>
            </a:pPr>
            <a:r>
              <a:rPr lang="en-GB" sz="2000" dirty="0" smtClean="0">
                <a:solidFill>
                  <a:srgbClr val="000000"/>
                </a:solidFill>
                <a:latin typeface="Georgia" pitchFamily="18" charset="0"/>
              </a:rPr>
              <a:t>Porto</a:t>
            </a:r>
            <a:r>
              <a:rPr lang="en-GB" sz="1000" dirty="0" smtClean="0">
                <a:solidFill>
                  <a:srgbClr val="000000"/>
                </a:solidFill>
                <a:latin typeface="Georgia" pitchFamily="18" charset="0"/>
              </a:rPr>
              <a:t> </a:t>
            </a:r>
            <a:r>
              <a:rPr lang="en-GB" sz="2000" dirty="0">
                <a:solidFill>
                  <a:srgbClr val="000000"/>
                </a:solidFill>
                <a:latin typeface="Georgia" pitchFamily="18" charset="0"/>
              </a:rPr>
              <a:t>|</a:t>
            </a:r>
            <a:r>
              <a:rPr lang="en-GB" sz="1000" dirty="0">
                <a:solidFill>
                  <a:srgbClr val="000000"/>
                </a:solidFill>
                <a:latin typeface="Georgia" pitchFamily="18" charset="0"/>
              </a:rPr>
              <a:t> </a:t>
            </a:r>
            <a:r>
              <a:rPr lang="en-GB" sz="2000" dirty="0" smtClean="0">
                <a:solidFill>
                  <a:srgbClr val="000000"/>
                </a:solidFill>
                <a:latin typeface="Georgia" pitchFamily="18" charset="0"/>
              </a:rPr>
              <a:t>Portugal</a:t>
            </a:r>
            <a:endParaRPr lang="en-GB" sz="2000" dirty="0">
              <a:solidFill>
                <a:srgbClr val="000000"/>
              </a:solidFill>
              <a:latin typeface="Georgia" pitchFamily="18" charset="0"/>
            </a:endParaRPr>
          </a:p>
        </p:txBody>
      </p:sp>
    </p:spTree>
    <p:extLst>
      <p:ext uri="{BB962C8B-B14F-4D97-AF65-F5344CB8AC3E}">
        <p14:creationId xmlns:p14="http://schemas.microsoft.com/office/powerpoint/2010/main" val="682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1715"/>
                                        </p:tgtEl>
                                        <p:attrNameLst>
                                          <p:attrName>style.visibility</p:attrName>
                                        </p:attrNameLst>
                                      </p:cBhvr>
                                      <p:to>
                                        <p:strVal val="visible"/>
                                      </p:to>
                                    </p:set>
                                    <p:animEffect transition="in" filter="fade">
                                      <p:cBhvr>
                                        <p:cTn id="7" dur="500"/>
                                        <p:tgtEl>
                                          <p:spTgt spid="3717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1717"/>
                                        </p:tgtEl>
                                        <p:attrNameLst>
                                          <p:attrName>style.visibility</p:attrName>
                                        </p:attrNameLst>
                                      </p:cBhvr>
                                      <p:to>
                                        <p:strVal val="visible"/>
                                      </p:to>
                                    </p:set>
                                    <p:animEffect transition="in" filter="fade">
                                      <p:cBhvr>
                                        <p:cTn id="10" dur="500"/>
                                        <p:tgtEl>
                                          <p:spTgt spid="37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p:bldP spid="3717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descr="auck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22225"/>
            <a:ext cx="10388600" cy="6972300"/>
          </a:xfrm>
          <a:prstGeom prst="rect">
            <a:avLst/>
          </a:prstGeom>
          <a:noFill/>
          <a:extLst>
            <a:ext uri="{909E8E84-426E-40DD-AFC4-6F175D3DCCD1}">
              <a14:hiddenFill xmlns:a14="http://schemas.microsoft.com/office/drawing/2010/main">
                <a:solidFill>
                  <a:srgbClr val="FFFFFF"/>
                </a:solidFill>
              </a14:hiddenFill>
            </a:ext>
          </a:extLst>
        </p:spPr>
      </p:pic>
      <p:sp>
        <p:nvSpPr>
          <p:cNvPr id="372739" name="Rectangle 3"/>
          <p:cNvSpPr>
            <a:spLocks noGrp="1" noChangeArrowheads="1"/>
          </p:cNvSpPr>
          <p:nvPr>
            <p:ph type="title"/>
          </p:nvPr>
        </p:nvSpPr>
        <p:spPr>
          <a:xfrm>
            <a:off x="351728" y="271463"/>
            <a:ext cx="6791325" cy="1044575"/>
          </a:xfrm>
          <a:noFill/>
          <a:ln/>
        </p:spPr>
        <p:txBody>
          <a:bodyPr/>
          <a:lstStyle/>
          <a:p>
            <a:r>
              <a:rPr lang="en-GB" sz="4400" b="0" dirty="0">
                <a:solidFill>
                  <a:schemeClr val="bg1"/>
                </a:solidFill>
                <a:effectLst>
                  <a:outerShdw blurRad="38100" dist="38100" dir="2700000" algn="tl">
                    <a:srgbClr val="000000">
                      <a:alpha val="43137"/>
                    </a:srgbClr>
                  </a:outerShdw>
                </a:effectLst>
                <a:latin typeface="Georgia" pitchFamily="18" charset="0"/>
              </a:rPr>
              <a:t>ISPS 2009</a:t>
            </a:r>
          </a:p>
        </p:txBody>
      </p:sp>
      <p:sp>
        <p:nvSpPr>
          <p:cNvPr id="372740" name="Rectangle 4"/>
          <p:cNvSpPr>
            <a:spLocks noGrp="1" noChangeArrowheads="1"/>
          </p:cNvSpPr>
          <p:nvPr>
            <p:ph type="body" idx="1"/>
          </p:nvPr>
        </p:nvSpPr>
        <p:spPr>
          <a:xfrm>
            <a:off x="351728" y="1412776"/>
            <a:ext cx="4097338" cy="862013"/>
          </a:xfrm>
          <a:noFill/>
          <a:ln/>
        </p:spPr>
        <p:txBody>
          <a:bodyPr>
            <a:normAutofit/>
          </a:bodyPr>
          <a:lstStyle/>
          <a:p>
            <a:pPr>
              <a:buFontTx/>
              <a:buNone/>
            </a:pPr>
            <a:r>
              <a:rPr lang="en-GB" sz="2000" dirty="0">
                <a:solidFill>
                  <a:schemeClr val="bg1"/>
                </a:solidFill>
                <a:latin typeface="Georgia" pitchFamily="18" charset="0"/>
              </a:rPr>
              <a:t>University of </a:t>
            </a:r>
            <a:r>
              <a:rPr lang="en-GB" sz="2000" dirty="0" smtClean="0">
                <a:solidFill>
                  <a:schemeClr val="bg1"/>
                </a:solidFill>
                <a:latin typeface="Georgia" pitchFamily="18" charset="0"/>
              </a:rPr>
              <a:t>Auckland</a:t>
            </a:r>
          </a:p>
          <a:p>
            <a:pPr>
              <a:buFontTx/>
              <a:buNone/>
            </a:pPr>
            <a:r>
              <a:rPr lang="en-GB" sz="2000" dirty="0" smtClean="0">
                <a:solidFill>
                  <a:schemeClr val="bg1"/>
                </a:solidFill>
                <a:latin typeface="Georgia" pitchFamily="18" charset="0"/>
              </a:rPr>
              <a:t>Auckland</a:t>
            </a:r>
            <a:r>
              <a:rPr lang="en-GB" sz="1000" dirty="0" smtClean="0">
                <a:solidFill>
                  <a:schemeClr val="bg1"/>
                </a:solidFill>
                <a:latin typeface="Georgia" pitchFamily="18" charset="0"/>
              </a:rPr>
              <a:t> </a:t>
            </a:r>
            <a:r>
              <a:rPr lang="en-GB" sz="2000" dirty="0" smtClean="0">
                <a:solidFill>
                  <a:schemeClr val="bg1"/>
                </a:solidFill>
                <a:latin typeface="Georgia" pitchFamily="18" charset="0"/>
              </a:rPr>
              <a:t>|</a:t>
            </a:r>
            <a:r>
              <a:rPr lang="en-GB" sz="1000" dirty="0" smtClean="0">
                <a:solidFill>
                  <a:schemeClr val="bg1"/>
                </a:solidFill>
                <a:latin typeface="Georgia" pitchFamily="18" charset="0"/>
              </a:rPr>
              <a:t> </a:t>
            </a:r>
            <a:r>
              <a:rPr lang="en-GB" sz="2000" dirty="0">
                <a:solidFill>
                  <a:schemeClr val="bg1"/>
                </a:solidFill>
                <a:latin typeface="Georgia" pitchFamily="18" charset="0"/>
              </a:rPr>
              <a:t>New Zealand</a:t>
            </a:r>
          </a:p>
        </p:txBody>
      </p:sp>
    </p:spTree>
    <p:extLst>
      <p:ext uri="{BB962C8B-B14F-4D97-AF65-F5344CB8AC3E}">
        <p14:creationId xmlns:p14="http://schemas.microsoft.com/office/powerpoint/2010/main" val="3851679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endParaRPr lang="en-US"/>
          </a:p>
        </p:txBody>
      </p:sp>
      <p:sp>
        <p:nvSpPr>
          <p:cNvPr id="373763" name="Rectangle 3"/>
          <p:cNvSpPr>
            <a:spLocks noGrp="1" noChangeArrowheads="1"/>
          </p:cNvSpPr>
          <p:nvPr>
            <p:ph type="body" idx="1"/>
          </p:nvPr>
        </p:nvSpPr>
        <p:spPr/>
        <p:txBody>
          <a:bodyPr/>
          <a:lstStyle/>
          <a:p>
            <a:endParaRPr lang="en-US"/>
          </a:p>
        </p:txBody>
      </p:sp>
      <p:pic>
        <p:nvPicPr>
          <p:cNvPr id="373764" name="Picture 4" descr="toro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25400"/>
            <a:ext cx="9623426" cy="6886575"/>
          </a:xfrm>
          <a:prstGeom prst="rect">
            <a:avLst/>
          </a:prstGeom>
          <a:noFill/>
          <a:extLst>
            <a:ext uri="{909E8E84-426E-40DD-AFC4-6F175D3DCCD1}">
              <a14:hiddenFill xmlns:a14="http://schemas.microsoft.com/office/drawing/2010/main">
                <a:solidFill>
                  <a:srgbClr val="FFFFFF"/>
                </a:solidFill>
              </a14:hiddenFill>
            </a:ext>
          </a:extLst>
        </p:spPr>
      </p:pic>
      <p:sp>
        <p:nvSpPr>
          <p:cNvPr id="373768" name="Rectangle 8"/>
          <p:cNvSpPr>
            <a:spLocks noChangeArrowheads="1"/>
          </p:cNvSpPr>
          <p:nvPr/>
        </p:nvSpPr>
        <p:spPr bwMode="auto">
          <a:xfrm>
            <a:off x="355600" y="260648"/>
            <a:ext cx="679132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r>
              <a:rPr lang="en-GB" sz="4400" dirty="0">
                <a:solidFill>
                  <a:srgbClr val="FFFFFF"/>
                </a:solidFill>
                <a:effectLst>
                  <a:outerShdw blurRad="38100" dist="38100" dir="2700000" algn="tl">
                    <a:srgbClr val="000000">
                      <a:alpha val="43137"/>
                    </a:srgbClr>
                  </a:outerShdw>
                </a:effectLst>
                <a:latin typeface="Georgia" pitchFamily="18" charset="0"/>
              </a:rPr>
              <a:t>ISPS 2011</a:t>
            </a:r>
          </a:p>
        </p:txBody>
      </p:sp>
      <p:sp>
        <p:nvSpPr>
          <p:cNvPr id="373770" name="Rectangle 10"/>
          <p:cNvSpPr>
            <a:spLocks noChangeArrowheads="1"/>
          </p:cNvSpPr>
          <p:nvPr/>
        </p:nvSpPr>
        <p:spPr bwMode="auto">
          <a:xfrm>
            <a:off x="355600" y="1401961"/>
            <a:ext cx="409733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2563" indent="-182563">
              <a:lnSpc>
                <a:spcPct val="90000"/>
              </a:lnSpc>
              <a:spcAft>
                <a:spcPct val="20000"/>
              </a:spcAft>
              <a:buClr>
                <a:srgbClr val="AC083A"/>
              </a:buClr>
              <a:buSzPct val="60000"/>
            </a:pPr>
            <a:r>
              <a:rPr lang="en-GB" sz="2000" dirty="0">
                <a:solidFill>
                  <a:srgbClr val="FFFFFF"/>
                </a:solidFill>
                <a:latin typeface="Georgia" pitchFamily="18" charset="0"/>
              </a:rPr>
              <a:t>University of </a:t>
            </a:r>
            <a:r>
              <a:rPr lang="en-GB" sz="2000" dirty="0" smtClean="0">
                <a:solidFill>
                  <a:srgbClr val="FFFFFF"/>
                </a:solidFill>
                <a:latin typeface="Georgia" pitchFamily="18" charset="0"/>
              </a:rPr>
              <a:t>Toronto</a:t>
            </a:r>
          </a:p>
          <a:p>
            <a:pPr marL="182563" indent="-182563">
              <a:lnSpc>
                <a:spcPct val="90000"/>
              </a:lnSpc>
              <a:spcAft>
                <a:spcPct val="20000"/>
              </a:spcAft>
              <a:buClr>
                <a:srgbClr val="AC083A"/>
              </a:buClr>
              <a:buSzPct val="60000"/>
            </a:pPr>
            <a:r>
              <a:rPr lang="en-GB" sz="2000" dirty="0" smtClean="0">
                <a:solidFill>
                  <a:srgbClr val="FFFFFF"/>
                </a:solidFill>
                <a:latin typeface="Georgia" pitchFamily="18" charset="0"/>
              </a:rPr>
              <a:t>Toronto</a:t>
            </a:r>
            <a:r>
              <a:rPr lang="en-GB" sz="1000" dirty="0" smtClean="0">
                <a:solidFill>
                  <a:srgbClr val="FFFFFF"/>
                </a:solidFill>
                <a:latin typeface="Georgia" pitchFamily="18" charset="0"/>
              </a:rPr>
              <a:t> </a:t>
            </a:r>
            <a:r>
              <a:rPr lang="en-GB" sz="2000" dirty="0" smtClean="0">
                <a:solidFill>
                  <a:srgbClr val="FFFFFF"/>
                </a:solidFill>
                <a:latin typeface="Georgia" pitchFamily="18" charset="0"/>
              </a:rPr>
              <a:t>|</a:t>
            </a:r>
            <a:r>
              <a:rPr lang="en-GB" sz="1000" dirty="0" smtClean="0">
                <a:solidFill>
                  <a:srgbClr val="FFFFFF"/>
                </a:solidFill>
                <a:latin typeface="Georgia" pitchFamily="18" charset="0"/>
              </a:rPr>
              <a:t> </a:t>
            </a:r>
            <a:r>
              <a:rPr lang="en-GB" sz="2000" dirty="0" smtClean="0">
                <a:solidFill>
                  <a:srgbClr val="FFFFFF"/>
                </a:solidFill>
                <a:latin typeface="Georgia" pitchFamily="18" charset="0"/>
              </a:rPr>
              <a:t>Canada</a:t>
            </a:r>
            <a:endParaRPr lang="en-GB" sz="2000" dirty="0">
              <a:solidFill>
                <a:srgbClr val="FFFFFF"/>
              </a:solidFill>
              <a:latin typeface="Georgia" pitchFamily="18" charset="0"/>
            </a:endParaRPr>
          </a:p>
        </p:txBody>
      </p:sp>
    </p:spTree>
    <p:extLst>
      <p:ext uri="{BB962C8B-B14F-4D97-AF65-F5344CB8AC3E}">
        <p14:creationId xmlns:p14="http://schemas.microsoft.com/office/powerpoint/2010/main" val="423981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3730" name="Picture 2" descr="Vi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03" y="384360"/>
            <a:ext cx="9950704" cy="6089282"/>
          </a:xfrm>
          <a:prstGeom prst="rect">
            <a:avLst/>
          </a:prstGeom>
          <a:noFill/>
          <a:extLst>
            <a:ext uri="{909E8E84-426E-40DD-AFC4-6F175D3DCCD1}">
              <a14:hiddenFill xmlns:a14="http://schemas.microsoft.com/office/drawing/2010/main">
                <a:solidFill>
                  <a:srgbClr val="FFFFFF"/>
                </a:solidFill>
              </a14:hiddenFill>
            </a:ext>
          </a:extLst>
        </p:spPr>
      </p:pic>
      <p:sp>
        <p:nvSpPr>
          <p:cNvPr id="73731" name="Rectangle 3"/>
          <p:cNvSpPr>
            <a:spLocks noGrp="1"/>
          </p:cNvSpPr>
          <p:nvPr>
            <p:ph type="ctrTitle" idx="4294967295"/>
          </p:nvPr>
        </p:nvSpPr>
        <p:spPr>
          <a:xfrm>
            <a:off x="516073" y="4168927"/>
            <a:ext cx="2759783" cy="1675632"/>
          </a:xfrm>
        </p:spPr>
        <p:txBody>
          <a:bodyPr>
            <a:normAutofit/>
          </a:bodyPr>
          <a:lstStyle/>
          <a:p>
            <a:pPr algn="ctr"/>
            <a:r>
              <a:rPr lang="en-GB" sz="4400" b="0" dirty="0">
                <a:solidFill>
                  <a:schemeClr val="bg1"/>
                </a:solidFill>
                <a:latin typeface="Georgia" pitchFamily="18" charset="0"/>
              </a:rPr>
              <a:t>ISPS 2013</a:t>
            </a:r>
            <a:br>
              <a:rPr lang="en-GB" sz="4400" b="0" dirty="0">
                <a:solidFill>
                  <a:schemeClr val="bg1"/>
                </a:solidFill>
                <a:latin typeface="Georgia" pitchFamily="18" charset="0"/>
              </a:rPr>
            </a:br>
            <a:r>
              <a:rPr lang="en-GB" sz="500" b="0" dirty="0">
                <a:solidFill>
                  <a:schemeClr val="bg1"/>
                </a:solidFill>
                <a:latin typeface="Georgia" pitchFamily="18" charset="0"/>
              </a:rPr>
              <a:t/>
            </a:r>
            <a:br>
              <a:rPr lang="en-GB" sz="500" b="0" dirty="0">
                <a:solidFill>
                  <a:schemeClr val="bg1"/>
                </a:solidFill>
                <a:latin typeface="Georgia" pitchFamily="18" charset="0"/>
              </a:rPr>
            </a:br>
            <a:r>
              <a:rPr lang="en-GB" sz="5000" b="0" dirty="0">
                <a:solidFill>
                  <a:schemeClr val="bg1"/>
                </a:solidFill>
                <a:latin typeface="Georgia" pitchFamily="18" charset="0"/>
              </a:rPr>
              <a:t>VIENNA</a:t>
            </a:r>
          </a:p>
        </p:txBody>
      </p:sp>
      <p:sp>
        <p:nvSpPr>
          <p:cNvPr id="4" name="Text Box 7"/>
          <p:cNvSpPr txBox="1">
            <a:spLocks noChangeArrowheads="1"/>
          </p:cNvSpPr>
          <p:nvPr/>
        </p:nvSpPr>
        <p:spPr bwMode="auto">
          <a:xfrm>
            <a:off x="1310763" y="764704"/>
            <a:ext cx="7229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dirty="0">
                <a:solidFill>
                  <a:srgbClr val="FFFFFF"/>
                </a:solidFill>
                <a:effectLst>
                  <a:outerShdw blurRad="38100" dist="38100" dir="2700000" algn="tl">
                    <a:srgbClr val="000000">
                      <a:alpha val="43137"/>
                    </a:srgbClr>
                  </a:outerShdw>
                </a:effectLst>
                <a:latin typeface="Georgia" pitchFamily="18" charset="0"/>
                <a:cs typeface="Arial" charset="0"/>
              </a:rPr>
              <a:t>www.performancescience.org</a:t>
            </a:r>
          </a:p>
        </p:txBody>
      </p:sp>
      <p:sp>
        <p:nvSpPr>
          <p:cNvPr id="5" name="Rectangle 4"/>
          <p:cNvSpPr/>
          <p:nvPr/>
        </p:nvSpPr>
        <p:spPr>
          <a:xfrm>
            <a:off x="7344697" y="-1"/>
            <a:ext cx="1563329" cy="3843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Rectangle 5"/>
          <p:cNvSpPr/>
          <p:nvPr/>
        </p:nvSpPr>
        <p:spPr>
          <a:xfrm>
            <a:off x="2605320" y="6473642"/>
            <a:ext cx="3833058" cy="3843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493227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054981" y="1947602"/>
            <a:ext cx="5007688" cy="3804415"/>
            <a:chOff x="1582" y="1663"/>
            <a:chExt cx="2487" cy="1801"/>
          </a:xfrm>
        </p:grpSpPr>
        <p:sp>
          <p:nvSpPr>
            <p:cNvPr id="4" name="_s297989"/>
            <p:cNvSpPr>
              <a:spLocks noChangeArrowheads="1"/>
            </p:cNvSpPr>
            <p:nvPr/>
          </p:nvSpPr>
          <p:spPr bwMode="auto">
            <a:xfrm>
              <a:off x="2655" y="1663"/>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Research</a:t>
              </a:r>
            </a:p>
          </p:txBody>
        </p:sp>
        <p:sp>
          <p:nvSpPr>
            <p:cNvPr id="5" name="_s297990"/>
            <p:cNvSpPr>
              <a:spLocks noChangeArrowheads="1" noTextEdit="1"/>
            </p:cNvSpPr>
            <p:nvPr/>
          </p:nvSpPr>
          <p:spPr bwMode="auto">
            <a:xfrm>
              <a:off x="2678" y="2462"/>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6" name="_s297991"/>
            <p:cNvSpPr>
              <a:spLocks noChangeArrowheads="1"/>
            </p:cNvSpPr>
            <p:nvPr/>
          </p:nvSpPr>
          <p:spPr bwMode="auto">
            <a:xfrm>
              <a:off x="3661"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Teaching</a:t>
              </a:r>
            </a:p>
          </p:txBody>
        </p:sp>
        <p:sp>
          <p:nvSpPr>
            <p:cNvPr id="7" name="_s297992"/>
            <p:cNvSpPr>
              <a:spLocks noChangeArrowheads="1" noTextEdit="1"/>
            </p:cNvSpPr>
            <p:nvPr/>
          </p:nvSpPr>
          <p:spPr bwMode="auto">
            <a:xfrm>
              <a:off x="2057" y="2461"/>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8" name="_s297993"/>
            <p:cNvSpPr>
              <a:spLocks noChangeArrowheads="1"/>
            </p:cNvSpPr>
            <p:nvPr/>
          </p:nvSpPr>
          <p:spPr bwMode="auto">
            <a:xfrm>
              <a:off x="1582"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Knowledge </a:t>
              </a:r>
              <a:br>
                <a:rPr kumimoji="0" lang="en-GB" sz="2400" i="0" u="none" strike="noStrike" cap="none" normalizeH="0" baseline="0" dirty="0" smtClean="0">
                  <a:ln>
                    <a:noFill/>
                  </a:ln>
                  <a:cs typeface="Calibri" pitchFamily="34" charset="0"/>
                </a:rPr>
              </a:br>
              <a:r>
                <a:rPr kumimoji="0" lang="en-GB" sz="2400" i="0" u="none" strike="noStrike" cap="none" normalizeH="0" baseline="0" dirty="0" smtClean="0">
                  <a:ln>
                    <a:noFill/>
                  </a:ln>
                  <a:cs typeface="Calibri" pitchFamily="34" charset="0"/>
                </a:rPr>
                <a:t>exchange</a:t>
              </a:r>
            </a:p>
          </p:txBody>
        </p:sp>
        <p:sp>
          <p:nvSpPr>
            <p:cNvPr id="3" name="_s297988"/>
            <p:cNvSpPr>
              <a:spLocks noChangeArrowheads="1" noTextEdit="1"/>
            </p:cNvSpPr>
            <p:nvPr/>
          </p:nvSpPr>
          <p:spPr bwMode="auto">
            <a:xfrm>
              <a:off x="2368" y="1924"/>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grpSp>
      <p:sp>
        <p:nvSpPr>
          <p:cNvPr id="9" name="Text Box 12"/>
          <p:cNvSpPr txBox="1">
            <a:spLocks noChangeArrowheads="1"/>
          </p:cNvSpPr>
          <p:nvPr/>
        </p:nvSpPr>
        <p:spPr bwMode="auto">
          <a:xfrm>
            <a:off x="521615" y="747273"/>
            <a:ext cx="2354893"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90000"/>
              </a:lnSpc>
            </a:pPr>
            <a:r>
              <a:rPr lang="en-GB" sz="4400" b="1" dirty="0" smtClean="0">
                <a:effectLst>
                  <a:outerShdw blurRad="38100" dist="38100" dir="2700000" algn="tl">
                    <a:srgbClr val="000000">
                      <a:alpha val="43137"/>
                    </a:srgbClr>
                  </a:outerShdw>
                </a:effectLst>
                <a:cs typeface="Arial" charset="0"/>
              </a:rPr>
              <a:t>Rhythm</a:t>
            </a:r>
            <a:endParaRPr lang="en-GB" sz="4400" b="1" dirty="0">
              <a:effectLst>
                <a:outerShdw blurRad="38100" dist="38100" dir="2700000" algn="tl">
                  <a:srgbClr val="000000">
                    <a:alpha val="43137"/>
                  </a:srgbClr>
                </a:outerShdw>
              </a:effectLst>
              <a:cs typeface="Arial" charset="0"/>
            </a:endParaRPr>
          </a:p>
        </p:txBody>
      </p:sp>
      <p:pic>
        <p:nvPicPr>
          <p:cNvPr id="11" name="Picture 15" descr="EF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1" y="2345373"/>
            <a:ext cx="1619030" cy="84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4"/>
          <p:cNvSpPr>
            <a:spLocks noChangeShapeType="1"/>
          </p:cNvSpPr>
          <p:nvPr/>
        </p:nvSpPr>
        <p:spPr bwMode="auto">
          <a:xfrm flipH="1" flipV="1">
            <a:off x="2465743" y="2370226"/>
            <a:ext cx="2161539" cy="1822799"/>
          </a:xfrm>
          <a:prstGeom prst="line">
            <a:avLst/>
          </a:prstGeom>
          <a:noFill/>
          <a:ln w="28575">
            <a:solidFill>
              <a:srgbClr val="3333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5-Point Star 12"/>
          <p:cNvSpPr/>
          <p:nvPr/>
        </p:nvSpPr>
        <p:spPr>
          <a:xfrm>
            <a:off x="4548480" y="4129936"/>
            <a:ext cx="155595" cy="126186"/>
          </a:xfrm>
          <a:prstGeom prst="star5">
            <a:avLst/>
          </a:prstGeom>
          <a:solidFill>
            <a:srgbClr val="D6009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12"/>
          <p:cNvSpPr txBox="1">
            <a:spLocks noChangeArrowheads="1"/>
          </p:cNvSpPr>
          <p:nvPr/>
        </p:nvSpPr>
        <p:spPr bwMode="auto">
          <a:xfrm>
            <a:off x="1118944" y="1381189"/>
            <a:ext cx="235489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90000"/>
              </a:lnSpc>
            </a:pPr>
            <a:r>
              <a:rPr lang="en-GB" b="1" i="1" dirty="0" smtClean="0">
                <a:effectLst>
                  <a:outerShdw blurRad="38100" dist="38100" dir="2700000" algn="tl">
                    <a:srgbClr val="000000">
                      <a:alpha val="43137"/>
                    </a:srgbClr>
                  </a:outerShdw>
                </a:effectLst>
                <a:cs typeface="Arial" charset="0"/>
              </a:rPr>
              <a:t>for</a:t>
            </a:r>
            <a:endParaRPr lang="en-GB" b="1" i="1" dirty="0">
              <a:effectLst>
                <a:outerShdw blurRad="38100" dist="38100" dir="2700000" algn="tl">
                  <a:srgbClr val="000000">
                    <a:alpha val="43137"/>
                  </a:srgbClr>
                </a:outerShdw>
              </a:effectLst>
              <a:cs typeface="Arial" charset="0"/>
            </a:endParaRPr>
          </a:p>
        </p:txBody>
      </p:sp>
      <p:sp>
        <p:nvSpPr>
          <p:cNvPr id="15" name="Text Box 12"/>
          <p:cNvSpPr txBox="1">
            <a:spLocks noChangeArrowheads="1"/>
          </p:cNvSpPr>
          <p:nvPr/>
        </p:nvSpPr>
        <p:spPr bwMode="auto">
          <a:xfrm>
            <a:off x="1438359" y="1613097"/>
            <a:ext cx="235489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90000"/>
              </a:lnSpc>
            </a:pPr>
            <a:r>
              <a:rPr lang="en-GB" sz="4800" b="1" dirty="0" smtClean="0">
                <a:effectLst>
                  <a:outerShdw blurRad="38100" dist="38100" dir="2700000" algn="tl">
                    <a:srgbClr val="000000">
                      <a:alpha val="43137"/>
                    </a:srgbClr>
                  </a:outerShdw>
                </a:effectLst>
                <a:cs typeface="Arial" charset="0"/>
              </a:rPr>
              <a:t>Life</a:t>
            </a:r>
            <a:endParaRPr lang="en-GB" sz="4800" b="1" dirty="0">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940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Context</a:t>
            </a:r>
          </a:p>
          <a:p>
            <a:r>
              <a:rPr lang="en-GB" dirty="0" smtClean="0"/>
              <a:t>Methods</a:t>
            </a:r>
          </a:p>
          <a:p>
            <a:r>
              <a:rPr lang="en-GB" dirty="0" smtClean="0"/>
              <a:t>Questionnaire results</a:t>
            </a:r>
          </a:p>
          <a:p>
            <a:r>
              <a:rPr lang="en-GB" dirty="0" smtClean="0"/>
              <a:t>Interview results</a:t>
            </a:r>
          </a:p>
        </p:txBody>
      </p:sp>
    </p:spTree>
    <p:extLst>
      <p:ext uri="{BB962C8B-B14F-4D97-AF65-F5344CB8AC3E}">
        <p14:creationId xmlns:p14="http://schemas.microsoft.com/office/powerpoint/2010/main" val="1670578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effectLst>
                  <a:outerShdw blurRad="38100" dist="38100" dir="2700000" algn="tl">
                    <a:srgbClr val="000000">
                      <a:alpha val="43137"/>
                    </a:srgbClr>
                  </a:outerShdw>
                </a:effectLst>
              </a:rPr>
              <a:t>Context</a:t>
            </a:r>
          </a:p>
          <a:p>
            <a:r>
              <a:rPr lang="en-GB" dirty="0" smtClean="0">
                <a:solidFill>
                  <a:schemeClr val="bg2"/>
                </a:solidFill>
              </a:rPr>
              <a:t>Methods</a:t>
            </a:r>
          </a:p>
          <a:p>
            <a:r>
              <a:rPr lang="en-GB" dirty="0" smtClean="0">
                <a:solidFill>
                  <a:schemeClr val="bg2"/>
                </a:solidFill>
              </a:rPr>
              <a:t>Questionnaire results</a:t>
            </a:r>
          </a:p>
          <a:p>
            <a:r>
              <a:rPr lang="en-GB" dirty="0" smtClean="0">
                <a:solidFill>
                  <a:schemeClr val="bg2"/>
                </a:solidFill>
              </a:rPr>
              <a:t>Interview results</a:t>
            </a:r>
          </a:p>
        </p:txBody>
      </p:sp>
    </p:spTree>
    <p:extLst>
      <p:ext uri="{BB962C8B-B14F-4D97-AF65-F5344CB8AC3E}">
        <p14:creationId xmlns:p14="http://schemas.microsoft.com/office/powerpoint/2010/main" val="3930996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ageing is…</a:t>
            </a:r>
            <a:endParaRPr lang="en-GB" dirty="0"/>
          </a:p>
        </p:txBody>
      </p:sp>
      <p:sp>
        <p:nvSpPr>
          <p:cNvPr id="3" name="Content Placeholder 2"/>
          <p:cNvSpPr>
            <a:spLocks noGrp="1"/>
          </p:cNvSpPr>
          <p:nvPr>
            <p:ph idx="1"/>
          </p:nvPr>
        </p:nvSpPr>
        <p:spPr/>
        <p:txBody>
          <a:bodyPr/>
          <a:lstStyle/>
          <a:p>
            <a:r>
              <a:rPr lang="en-GB" dirty="0"/>
              <a:t>“the process of optimising opportunities for physical, social and mental health to enable older people to take an active part in society without discrimination and to enjoy an independent and good quality of life.”</a:t>
            </a:r>
          </a:p>
          <a:p>
            <a:r>
              <a:rPr lang="en-GB" dirty="0" smtClean="0"/>
              <a:t>Health is more than the absence of illness.</a:t>
            </a:r>
          </a:p>
        </p:txBody>
      </p:sp>
      <p:sp>
        <p:nvSpPr>
          <p:cNvPr id="5" name="Rectangle 4"/>
          <p:cNvSpPr/>
          <p:nvPr/>
        </p:nvSpPr>
        <p:spPr>
          <a:xfrm>
            <a:off x="4051214" y="5766555"/>
            <a:ext cx="4572000" cy="584775"/>
          </a:xfrm>
          <a:prstGeom prst="rect">
            <a:avLst/>
          </a:prstGeom>
        </p:spPr>
        <p:txBody>
          <a:bodyPr anchor="b" anchorCtr="0">
            <a:spAutoFit/>
          </a:bodyPr>
          <a:lstStyle/>
          <a:p>
            <a:pPr marL="0" indent="0" algn="r">
              <a:buNone/>
            </a:pPr>
            <a:r>
              <a:rPr lang="en-GB" sz="1600" dirty="0" smtClean="0"/>
              <a:t>Swedish National Institute of Public Health (2007), </a:t>
            </a:r>
            <a:r>
              <a:rPr lang="en-GB" sz="1600" i="1" dirty="0"/>
              <a:t>Healthy </a:t>
            </a:r>
            <a:r>
              <a:rPr lang="en-GB" sz="1600" i="1" dirty="0" smtClean="0"/>
              <a:t>Ageing</a:t>
            </a:r>
            <a:r>
              <a:rPr lang="en-GB" sz="1600" i="1" dirty="0"/>
              <a:t>: A </a:t>
            </a:r>
            <a:r>
              <a:rPr lang="en-GB" sz="1600" i="1" dirty="0" smtClean="0"/>
              <a:t>Challenge </a:t>
            </a:r>
            <a:r>
              <a:rPr lang="en-GB" sz="1600" i="1" dirty="0"/>
              <a:t>for </a:t>
            </a:r>
            <a:r>
              <a:rPr lang="en-GB" sz="1600" i="1" dirty="0" smtClean="0"/>
              <a:t>Europe</a:t>
            </a:r>
            <a:endParaRPr lang="en-GB" sz="1600" dirty="0"/>
          </a:p>
        </p:txBody>
      </p:sp>
    </p:spTree>
    <p:extLst>
      <p:ext uri="{BB962C8B-B14F-4D97-AF65-F5344CB8AC3E}">
        <p14:creationId xmlns:p14="http://schemas.microsoft.com/office/powerpoint/2010/main" val="35297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a:t>
            </a:r>
            <a:endParaRPr lang="en-GB" dirty="0"/>
          </a:p>
        </p:txBody>
      </p:sp>
      <p:sp>
        <p:nvSpPr>
          <p:cNvPr id="3" name="Content Placeholder 2"/>
          <p:cNvSpPr>
            <a:spLocks noGrp="1"/>
          </p:cNvSpPr>
          <p:nvPr>
            <p:ph idx="1"/>
          </p:nvPr>
        </p:nvSpPr>
        <p:spPr/>
        <p:txBody>
          <a:bodyPr/>
          <a:lstStyle/>
          <a:p>
            <a:r>
              <a:rPr lang="en-GB" i="1" dirty="0" smtClean="0"/>
              <a:t>Hedonic perspective:</a:t>
            </a:r>
            <a:br>
              <a:rPr lang="en-GB" i="1" dirty="0" smtClean="0"/>
            </a:br>
            <a:r>
              <a:rPr lang="en-GB" dirty="0" smtClean="0"/>
              <a:t>Subjective </a:t>
            </a:r>
            <a:r>
              <a:rPr lang="en-GB" dirty="0"/>
              <a:t>experience of happiness and life </a:t>
            </a:r>
            <a:r>
              <a:rPr lang="en-GB" dirty="0" smtClean="0"/>
              <a:t>satisfaction.</a:t>
            </a:r>
          </a:p>
          <a:p>
            <a:r>
              <a:rPr lang="en-GB" i="1" dirty="0" err="1" smtClean="0"/>
              <a:t>Eudaimonic</a:t>
            </a:r>
            <a:r>
              <a:rPr lang="en-GB" i="1" dirty="0" smtClean="0"/>
              <a:t> perspective:</a:t>
            </a:r>
            <a:br>
              <a:rPr lang="en-GB" i="1" dirty="0" smtClean="0"/>
            </a:br>
            <a:r>
              <a:rPr lang="en-GB" dirty="0" smtClean="0"/>
              <a:t>Positive </a:t>
            </a:r>
            <a:r>
              <a:rPr lang="en-GB" dirty="0"/>
              <a:t>psychological functioning, good relationships and </a:t>
            </a:r>
            <a:r>
              <a:rPr lang="en-GB" dirty="0" smtClean="0"/>
              <a:t>self-realisation.</a:t>
            </a:r>
          </a:p>
        </p:txBody>
      </p:sp>
      <p:sp>
        <p:nvSpPr>
          <p:cNvPr id="4" name="Rectangle 3"/>
          <p:cNvSpPr/>
          <p:nvPr/>
        </p:nvSpPr>
        <p:spPr>
          <a:xfrm>
            <a:off x="3882683" y="5766555"/>
            <a:ext cx="4740531" cy="584775"/>
          </a:xfrm>
          <a:prstGeom prst="rect">
            <a:avLst/>
          </a:prstGeom>
        </p:spPr>
        <p:txBody>
          <a:bodyPr wrap="square" anchor="b" anchorCtr="0">
            <a:spAutoFit/>
          </a:bodyPr>
          <a:lstStyle/>
          <a:p>
            <a:pPr marL="0" indent="0" algn="r">
              <a:buNone/>
            </a:pPr>
            <a:r>
              <a:rPr lang="en-GB" sz="1600" dirty="0" smtClean="0"/>
              <a:t>Tennant </a:t>
            </a:r>
            <a:r>
              <a:rPr lang="en-GB" sz="1600" i="1" dirty="0" smtClean="0"/>
              <a:t>et al.</a:t>
            </a:r>
            <a:r>
              <a:rPr lang="en-GB" sz="1600" dirty="0" smtClean="0"/>
              <a:t> (</a:t>
            </a:r>
            <a:r>
              <a:rPr lang="en-GB" sz="1600" dirty="0"/>
              <a:t>2007</a:t>
            </a:r>
            <a:r>
              <a:rPr lang="en-GB" sz="1600" dirty="0" smtClean="0"/>
              <a:t>), WEMWBS: Development </a:t>
            </a:r>
            <a:r>
              <a:rPr lang="en-GB" sz="1600" dirty="0"/>
              <a:t>and UK </a:t>
            </a:r>
            <a:r>
              <a:rPr lang="en-GB" sz="1600" dirty="0" smtClean="0"/>
              <a:t>validation, </a:t>
            </a:r>
            <a:r>
              <a:rPr lang="en-GB" sz="1600" i="1" dirty="0" smtClean="0"/>
              <a:t>Health </a:t>
            </a:r>
            <a:r>
              <a:rPr lang="en-GB" sz="1600" i="1" dirty="0"/>
              <a:t>and Quality of Life Outcomes, </a:t>
            </a:r>
            <a:r>
              <a:rPr lang="en-GB" sz="1600" i="1" dirty="0" smtClean="0"/>
              <a:t>5 (63)</a:t>
            </a:r>
            <a:endParaRPr lang="en-GB" sz="1600" i="1" dirty="0"/>
          </a:p>
        </p:txBody>
      </p:sp>
    </p:spTree>
    <p:extLst>
      <p:ext uri="{BB962C8B-B14F-4D97-AF65-F5344CB8AC3E}">
        <p14:creationId xmlns:p14="http://schemas.microsoft.com/office/powerpoint/2010/main" val="2929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6629400"/>
            <a:ext cx="9147175" cy="2286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7"/>
          <p:cNvSpPr>
            <a:spLocks noChangeArrowheads="1"/>
          </p:cNvSpPr>
          <p:nvPr/>
        </p:nvSpPr>
        <p:spPr bwMode="auto">
          <a:xfrm>
            <a:off x="-3175" y="0"/>
            <a:ext cx="9147175" cy="228600"/>
          </a:xfrm>
          <a:prstGeom prst="rect">
            <a:avLst/>
          </a:prstGeom>
          <a:solidFill>
            <a:srgbClr val="000000">
              <a:alpha val="94116"/>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2" name="Picture 2" descr="RC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27013"/>
            <a:ext cx="9132887"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2899" name="Text Box 3"/>
          <p:cNvSpPr txBox="1">
            <a:spLocks noChangeArrowheads="1"/>
          </p:cNvSpPr>
          <p:nvPr/>
        </p:nvSpPr>
        <p:spPr bwMode="auto">
          <a:xfrm>
            <a:off x="1707802" y="739058"/>
            <a:ext cx="5734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1" hangingPunct="1">
              <a:spcBef>
                <a:spcPct val="25000"/>
              </a:spcBef>
            </a:pPr>
            <a:r>
              <a:rPr lang="en-GB" sz="3200" b="1" dirty="0">
                <a:solidFill>
                  <a:srgbClr val="002147"/>
                </a:solidFill>
                <a:effectLst>
                  <a:outerShdw blurRad="38100" dist="38100" dir="2700000" algn="tl">
                    <a:srgbClr val="000000">
                      <a:alpha val="43137"/>
                    </a:srgbClr>
                  </a:outerShdw>
                </a:effectLst>
              </a:rPr>
              <a:t> </a:t>
            </a:r>
            <a:r>
              <a:rPr lang="en-GB" sz="3200" b="1" dirty="0">
                <a:effectLst>
                  <a:outerShdw blurRad="38100" dist="38100" dir="2700000" algn="tl">
                    <a:srgbClr val="000000">
                      <a:alpha val="43137"/>
                    </a:srgbClr>
                  </a:outerShdw>
                </a:effectLst>
              </a:rPr>
              <a:t>Centre for Performance Science</a:t>
            </a:r>
          </a:p>
        </p:txBody>
      </p:sp>
      <p:sp>
        <p:nvSpPr>
          <p:cNvPr id="592900" name="AutoShape 4"/>
          <p:cNvSpPr>
            <a:spLocks noChangeArrowheads="1"/>
          </p:cNvSpPr>
          <p:nvPr/>
        </p:nvSpPr>
        <p:spPr bwMode="auto">
          <a:xfrm rot="21585720" flipV="1">
            <a:off x="4491038" y="1284288"/>
            <a:ext cx="2767012" cy="696912"/>
          </a:xfrm>
          <a:custGeom>
            <a:avLst/>
            <a:gdLst>
              <a:gd name="T0" fmla="*/ 2433561 w 21600"/>
              <a:gd name="T1" fmla="*/ 0 h 21600"/>
              <a:gd name="T2" fmla="*/ 2433561 w 21600"/>
              <a:gd name="T3" fmla="*/ 392271 h 21600"/>
              <a:gd name="T4" fmla="*/ 80961 w 21600"/>
              <a:gd name="T5" fmla="*/ 696912 h 21600"/>
              <a:gd name="T6" fmla="*/ 2767012 w 21600"/>
              <a:gd name="T7" fmla="*/ 196136 h 21600"/>
              <a:gd name="T8" fmla="*/ 17694720 60000 65536"/>
              <a:gd name="T9" fmla="*/ 5898240 60000 65536"/>
              <a:gd name="T10" fmla="*/ 5898240 60000 65536"/>
              <a:gd name="T11" fmla="*/ 0 60000 65536"/>
              <a:gd name="T12" fmla="*/ 12427 w 21600"/>
              <a:gd name="T13" fmla="*/ 5461 h 21600"/>
              <a:gd name="T14" fmla="*/ 21335 w 21600"/>
              <a:gd name="T15" fmla="*/ 6697 h 21600"/>
            </a:gdLst>
            <a:ahLst/>
            <a:cxnLst>
              <a:cxn ang="T8">
                <a:pos x="T0" y="T1"/>
              </a:cxn>
              <a:cxn ang="T9">
                <a:pos x="T2" y="T3"/>
              </a:cxn>
              <a:cxn ang="T10">
                <a:pos x="T4" y="T5"/>
              </a:cxn>
              <a:cxn ang="T11">
                <a:pos x="T6" y="T7"/>
              </a:cxn>
            </a:cxnLst>
            <a:rect l="T12" t="T13" r="T14" b="T15"/>
            <a:pathLst>
              <a:path w="21600" h="21600">
                <a:moveTo>
                  <a:pt x="21600" y="6079"/>
                </a:moveTo>
                <a:lnTo>
                  <a:pt x="18997" y="0"/>
                </a:lnTo>
                <a:lnTo>
                  <a:pt x="18997" y="5461"/>
                </a:lnTo>
                <a:lnTo>
                  <a:pt x="12427" y="5461"/>
                </a:lnTo>
                <a:cubicBezTo>
                  <a:pt x="5564" y="5461"/>
                  <a:pt x="0" y="8459"/>
                  <a:pt x="0" y="12158"/>
                </a:cubicBezTo>
                <a:lnTo>
                  <a:pt x="0" y="21600"/>
                </a:lnTo>
                <a:lnTo>
                  <a:pt x="1263" y="21600"/>
                </a:lnTo>
                <a:lnTo>
                  <a:pt x="1263" y="12158"/>
                </a:lnTo>
                <a:cubicBezTo>
                  <a:pt x="1263" y="9142"/>
                  <a:pt x="6261" y="6697"/>
                  <a:pt x="12427" y="6697"/>
                </a:cubicBezTo>
                <a:lnTo>
                  <a:pt x="18997" y="6697"/>
                </a:lnTo>
                <a:lnTo>
                  <a:pt x="18997" y="12158"/>
                </a:lnTo>
                <a:lnTo>
                  <a:pt x="21600" y="6079"/>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2901" name="Oval 5"/>
          <p:cNvSpPr>
            <a:spLocks noChangeArrowheads="1"/>
          </p:cNvSpPr>
          <p:nvPr/>
        </p:nvSpPr>
        <p:spPr bwMode="auto">
          <a:xfrm>
            <a:off x="7885113" y="1298380"/>
            <a:ext cx="1073150" cy="1256930"/>
          </a:xfrm>
          <a:prstGeom prst="ellipse">
            <a:avLst/>
          </a:pr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289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592900"/>
                                        </p:tgtEl>
                                        <p:attrNameLst>
                                          <p:attrName>style.visibility</p:attrName>
                                        </p:attrNameLst>
                                      </p:cBhvr>
                                      <p:to>
                                        <p:strVal val="visible"/>
                                      </p:to>
                                    </p:set>
                                    <p:animEffect transition="in" filter="wipe(left)">
                                      <p:cBhvr>
                                        <p:cTn id="9" dur="500"/>
                                        <p:tgtEl>
                                          <p:spTgt spid="592900"/>
                                        </p:tgtEl>
                                      </p:cBhvr>
                                    </p:animEffec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92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p:bldP spid="592900" grpId="0" animBg="1"/>
      <p:bldP spid="5929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ways to wellbeing</a:t>
            </a:r>
            <a:endParaRPr lang="en-GB" dirty="0"/>
          </a:p>
        </p:txBody>
      </p:sp>
      <p:sp>
        <p:nvSpPr>
          <p:cNvPr id="3" name="Content Placeholder 2"/>
          <p:cNvSpPr>
            <a:spLocks noGrp="1"/>
          </p:cNvSpPr>
          <p:nvPr>
            <p:ph idx="1"/>
          </p:nvPr>
        </p:nvSpPr>
        <p:spPr/>
        <p:txBody>
          <a:bodyPr/>
          <a:lstStyle/>
          <a:p>
            <a:r>
              <a:rPr lang="en-GB" dirty="0" smtClean="0"/>
              <a:t>Connect </a:t>
            </a:r>
            <a:r>
              <a:rPr lang="en-GB" dirty="0"/>
              <a:t>with </a:t>
            </a:r>
            <a:r>
              <a:rPr lang="en-GB" dirty="0" smtClean="0"/>
              <a:t>others.</a:t>
            </a:r>
          </a:p>
          <a:p>
            <a:r>
              <a:rPr lang="en-GB" dirty="0" smtClean="0"/>
              <a:t>Be active.</a:t>
            </a:r>
          </a:p>
          <a:p>
            <a:r>
              <a:rPr lang="en-GB" dirty="0" smtClean="0"/>
              <a:t>Taking </a:t>
            </a:r>
            <a:r>
              <a:rPr lang="en-GB" dirty="0"/>
              <a:t>notice of </a:t>
            </a:r>
            <a:r>
              <a:rPr lang="en-GB" dirty="0" smtClean="0"/>
              <a:t>your surroundings.</a:t>
            </a:r>
          </a:p>
          <a:p>
            <a:r>
              <a:rPr lang="en-GB" dirty="0" smtClean="0"/>
              <a:t>Give </a:t>
            </a:r>
            <a:r>
              <a:rPr lang="en-GB" dirty="0"/>
              <a:t>to others and the </a:t>
            </a:r>
            <a:r>
              <a:rPr lang="en-GB" dirty="0" smtClean="0"/>
              <a:t>community.</a:t>
            </a:r>
          </a:p>
          <a:p>
            <a:r>
              <a:rPr lang="en-GB" dirty="0" smtClean="0"/>
              <a:t>Learn </a:t>
            </a:r>
            <a:r>
              <a:rPr lang="en-GB" dirty="0"/>
              <a:t>something </a:t>
            </a:r>
            <a:r>
              <a:rPr lang="en-GB" dirty="0" smtClean="0"/>
              <a:t>new.</a:t>
            </a:r>
            <a:endParaRPr lang="en-GB" dirty="0"/>
          </a:p>
        </p:txBody>
      </p:sp>
      <p:sp>
        <p:nvSpPr>
          <p:cNvPr id="5" name="Rectangle 4"/>
          <p:cNvSpPr/>
          <p:nvPr/>
        </p:nvSpPr>
        <p:spPr>
          <a:xfrm>
            <a:off x="4051214" y="5766555"/>
            <a:ext cx="4572000" cy="584775"/>
          </a:xfrm>
          <a:prstGeom prst="rect">
            <a:avLst/>
          </a:prstGeom>
        </p:spPr>
        <p:txBody>
          <a:bodyPr anchor="b" anchorCtr="0">
            <a:spAutoFit/>
          </a:bodyPr>
          <a:lstStyle/>
          <a:p>
            <a:pPr marL="0" indent="0" algn="r">
              <a:buNone/>
            </a:pPr>
            <a:r>
              <a:rPr lang="en-GB" sz="1600" dirty="0" err="1"/>
              <a:t>Nef</a:t>
            </a:r>
            <a:r>
              <a:rPr lang="en-GB" sz="1600" dirty="0"/>
              <a:t> (2011</a:t>
            </a:r>
            <a:r>
              <a:rPr lang="en-GB" sz="1600" dirty="0" smtClean="0"/>
              <a:t>), </a:t>
            </a:r>
            <a:r>
              <a:rPr lang="en-GB" sz="1600" i="1" dirty="0"/>
              <a:t>Five </a:t>
            </a:r>
            <a:r>
              <a:rPr lang="en-GB" sz="1600" i="1" dirty="0" smtClean="0"/>
              <a:t>Ways </a:t>
            </a:r>
            <a:r>
              <a:rPr lang="en-GB" sz="1600" i="1" dirty="0"/>
              <a:t>to </a:t>
            </a:r>
            <a:r>
              <a:rPr lang="en-GB" sz="1600" i="1" dirty="0" smtClean="0"/>
              <a:t>Wellbeing</a:t>
            </a:r>
            <a:r>
              <a:rPr lang="en-GB" sz="1600" i="1" dirty="0"/>
              <a:t>: </a:t>
            </a:r>
            <a:r>
              <a:rPr lang="en-GB" sz="1600" i="1" dirty="0" smtClean="0"/>
              <a:t>New Applications</a:t>
            </a:r>
            <a:r>
              <a:rPr lang="en-GB" sz="1600" i="1" dirty="0"/>
              <a:t>, N</a:t>
            </a:r>
            <a:r>
              <a:rPr lang="en-GB" sz="1600" i="1" dirty="0" smtClean="0"/>
              <a:t>ew Ways </a:t>
            </a:r>
            <a:r>
              <a:rPr lang="en-GB" sz="1600" i="1" dirty="0"/>
              <a:t>of </a:t>
            </a:r>
            <a:r>
              <a:rPr lang="en-GB" sz="1600" i="1" dirty="0" smtClean="0"/>
              <a:t>Thinking</a:t>
            </a:r>
            <a:endParaRPr lang="en-GB" sz="1600" dirty="0"/>
          </a:p>
        </p:txBody>
      </p:sp>
    </p:spTree>
    <p:extLst>
      <p:ext uri="{BB962C8B-B14F-4D97-AF65-F5344CB8AC3E}">
        <p14:creationId xmlns:p14="http://schemas.microsoft.com/office/powerpoint/2010/main" val="26496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ways to wellbeing</a:t>
            </a:r>
            <a:endParaRPr lang="en-GB" dirty="0"/>
          </a:p>
        </p:txBody>
      </p:sp>
      <p:sp>
        <p:nvSpPr>
          <p:cNvPr id="3" name="Content Placeholder 2"/>
          <p:cNvSpPr>
            <a:spLocks noGrp="1"/>
          </p:cNvSpPr>
          <p:nvPr>
            <p:ph idx="1"/>
          </p:nvPr>
        </p:nvSpPr>
        <p:spPr/>
        <p:txBody>
          <a:bodyPr/>
          <a:lstStyle/>
          <a:p>
            <a:r>
              <a:rPr lang="en-GB" dirty="0" smtClean="0">
                <a:solidFill>
                  <a:schemeClr val="bg2"/>
                </a:solidFill>
              </a:rPr>
              <a:t>Connect </a:t>
            </a:r>
            <a:r>
              <a:rPr lang="en-GB" dirty="0">
                <a:solidFill>
                  <a:schemeClr val="bg2"/>
                </a:solidFill>
              </a:rPr>
              <a:t>with </a:t>
            </a:r>
            <a:r>
              <a:rPr lang="en-GB" dirty="0" smtClean="0">
                <a:solidFill>
                  <a:schemeClr val="bg2"/>
                </a:solidFill>
              </a:rPr>
              <a:t>others.</a:t>
            </a:r>
          </a:p>
          <a:p>
            <a:r>
              <a:rPr lang="en-GB" dirty="0" smtClean="0">
                <a:solidFill>
                  <a:schemeClr val="bg2"/>
                </a:solidFill>
              </a:rPr>
              <a:t>Be active.</a:t>
            </a:r>
          </a:p>
          <a:p>
            <a:r>
              <a:rPr lang="en-GB" dirty="0" smtClean="0">
                <a:solidFill>
                  <a:schemeClr val="bg2"/>
                </a:solidFill>
              </a:rPr>
              <a:t>Taking </a:t>
            </a:r>
            <a:r>
              <a:rPr lang="en-GB" dirty="0">
                <a:solidFill>
                  <a:schemeClr val="bg2"/>
                </a:solidFill>
              </a:rPr>
              <a:t>notice of </a:t>
            </a:r>
            <a:r>
              <a:rPr lang="en-GB" dirty="0" smtClean="0">
                <a:solidFill>
                  <a:schemeClr val="bg2"/>
                </a:solidFill>
              </a:rPr>
              <a:t>your surroundings.</a:t>
            </a:r>
          </a:p>
          <a:p>
            <a:r>
              <a:rPr lang="en-GB" dirty="0" smtClean="0">
                <a:solidFill>
                  <a:schemeClr val="bg2"/>
                </a:solidFill>
              </a:rPr>
              <a:t>Give </a:t>
            </a:r>
            <a:r>
              <a:rPr lang="en-GB" dirty="0">
                <a:solidFill>
                  <a:schemeClr val="bg2"/>
                </a:solidFill>
              </a:rPr>
              <a:t>to others and the </a:t>
            </a:r>
            <a:r>
              <a:rPr lang="en-GB" dirty="0" smtClean="0">
                <a:solidFill>
                  <a:schemeClr val="bg2"/>
                </a:solidFill>
              </a:rPr>
              <a:t>community.</a:t>
            </a:r>
          </a:p>
          <a:p>
            <a:r>
              <a:rPr lang="en-GB" dirty="0" smtClean="0">
                <a:effectLst>
                  <a:outerShdw blurRad="38100" dist="38100" dir="2700000" algn="tl">
                    <a:srgbClr val="000000">
                      <a:alpha val="43137"/>
                    </a:srgbClr>
                  </a:outerShdw>
                </a:effectLst>
              </a:rPr>
              <a:t>Learn </a:t>
            </a:r>
            <a:r>
              <a:rPr lang="en-GB" dirty="0">
                <a:effectLst>
                  <a:outerShdw blurRad="38100" dist="38100" dir="2700000" algn="tl">
                    <a:srgbClr val="000000">
                      <a:alpha val="43137"/>
                    </a:srgbClr>
                  </a:outerShdw>
                </a:effectLst>
              </a:rPr>
              <a:t>something </a:t>
            </a:r>
            <a:r>
              <a:rPr lang="en-GB" dirty="0" smtClean="0">
                <a:effectLst>
                  <a:outerShdw blurRad="38100" dist="38100" dir="2700000" algn="tl">
                    <a:srgbClr val="000000">
                      <a:alpha val="43137"/>
                    </a:srgbClr>
                  </a:outerShdw>
                </a:effectLst>
              </a:rPr>
              <a:t>new.</a:t>
            </a:r>
            <a:endParaRPr lang="en-GB" dirty="0">
              <a:effectLst>
                <a:outerShdw blurRad="38100" dist="38100" dir="2700000" algn="tl">
                  <a:srgbClr val="000000">
                    <a:alpha val="43137"/>
                  </a:srgbClr>
                </a:outerShdw>
              </a:effectLst>
            </a:endParaRPr>
          </a:p>
        </p:txBody>
      </p:sp>
      <p:sp>
        <p:nvSpPr>
          <p:cNvPr id="5" name="Rectangle 4"/>
          <p:cNvSpPr/>
          <p:nvPr/>
        </p:nvSpPr>
        <p:spPr>
          <a:xfrm>
            <a:off x="4051214" y="5766555"/>
            <a:ext cx="4572000" cy="584775"/>
          </a:xfrm>
          <a:prstGeom prst="rect">
            <a:avLst/>
          </a:prstGeom>
        </p:spPr>
        <p:txBody>
          <a:bodyPr anchor="b" anchorCtr="0">
            <a:spAutoFit/>
          </a:bodyPr>
          <a:lstStyle/>
          <a:p>
            <a:pPr marL="0" indent="0" algn="r">
              <a:buNone/>
            </a:pPr>
            <a:r>
              <a:rPr lang="en-GB" sz="1600" dirty="0" err="1"/>
              <a:t>Nef</a:t>
            </a:r>
            <a:r>
              <a:rPr lang="en-GB" sz="1600" dirty="0"/>
              <a:t> (2011</a:t>
            </a:r>
            <a:r>
              <a:rPr lang="en-GB" sz="1600" dirty="0" smtClean="0"/>
              <a:t>), </a:t>
            </a:r>
            <a:r>
              <a:rPr lang="en-GB" sz="1600" i="1" dirty="0"/>
              <a:t>Five </a:t>
            </a:r>
            <a:r>
              <a:rPr lang="en-GB" sz="1600" i="1" dirty="0" smtClean="0"/>
              <a:t>Ways </a:t>
            </a:r>
            <a:r>
              <a:rPr lang="en-GB" sz="1600" i="1" dirty="0"/>
              <a:t>to </a:t>
            </a:r>
            <a:r>
              <a:rPr lang="en-GB" sz="1600" i="1" dirty="0" smtClean="0"/>
              <a:t>Wellbeing</a:t>
            </a:r>
            <a:r>
              <a:rPr lang="en-GB" sz="1600" i="1" dirty="0"/>
              <a:t>: </a:t>
            </a:r>
            <a:r>
              <a:rPr lang="en-GB" sz="1600" i="1" dirty="0" smtClean="0"/>
              <a:t>New Applications</a:t>
            </a:r>
            <a:r>
              <a:rPr lang="en-GB" sz="1600" i="1" dirty="0"/>
              <a:t>, N</a:t>
            </a:r>
            <a:r>
              <a:rPr lang="en-GB" sz="1600" i="1" dirty="0" smtClean="0"/>
              <a:t>ew Ways </a:t>
            </a:r>
            <a:r>
              <a:rPr lang="en-GB" sz="1600" i="1" dirty="0"/>
              <a:t>of </a:t>
            </a:r>
            <a:r>
              <a:rPr lang="en-GB" sz="1600" i="1" dirty="0" smtClean="0"/>
              <a:t>Thinking</a:t>
            </a:r>
            <a:endParaRPr lang="en-GB" sz="1600" dirty="0"/>
          </a:p>
        </p:txBody>
      </p:sp>
    </p:spTree>
    <p:extLst>
      <p:ext uri="{BB962C8B-B14F-4D97-AF65-F5344CB8AC3E}">
        <p14:creationId xmlns:p14="http://schemas.microsoft.com/office/powerpoint/2010/main" val="3325647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Musical experiences…</a:t>
            </a:r>
            <a:endParaRPr lang="en-GB" dirty="0"/>
          </a:p>
        </p:txBody>
      </p:sp>
      <p:sp>
        <p:nvSpPr>
          <p:cNvPr id="3" name="Content Placeholder 2"/>
          <p:cNvSpPr>
            <a:spLocks noGrp="1"/>
          </p:cNvSpPr>
          <p:nvPr>
            <p:ph idx="1"/>
          </p:nvPr>
        </p:nvSpPr>
        <p:spPr/>
        <p:txBody>
          <a:bodyPr/>
          <a:lstStyle/>
          <a:p>
            <a:r>
              <a:rPr lang="en-GB" dirty="0" smtClean="0"/>
              <a:t>are a powerful part </a:t>
            </a:r>
            <a:r>
              <a:rPr lang="en-GB" dirty="0"/>
              <a:t>of </a:t>
            </a:r>
            <a:r>
              <a:rPr lang="en-GB" dirty="0" smtClean="0"/>
              <a:t>older </a:t>
            </a:r>
            <a:r>
              <a:rPr lang="en-GB" dirty="0"/>
              <a:t>adults’ lives (</a:t>
            </a:r>
            <a:r>
              <a:rPr lang="en-GB" dirty="0" smtClean="0"/>
              <a:t>Cohen </a:t>
            </a:r>
            <a:r>
              <a:rPr lang="en-GB" i="1" dirty="0" smtClean="0"/>
              <a:t>et al.</a:t>
            </a:r>
            <a:r>
              <a:rPr lang="en-GB" dirty="0" smtClean="0"/>
              <a:t> </a:t>
            </a:r>
            <a:r>
              <a:rPr lang="en-GB" dirty="0"/>
              <a:t>2002</a:t>
            </a:r>
            <a:r>
              <a:rPr lang="en-GB" dirty="0" smtClean="0"/>
              <a:t>).</a:t>
            </a:r>
          </a:p>
          <a:p>
            <a:r>
              <a:rPr lang="en-GB" dirty="0" smtClean="0"/>
              <a:t>are sources </a:t>
            </a:r>
            <a:r>
              <a:rPr lang="en-GB" dirty="0"/>
              <a:t>of positive </a:t>
            </a:r>
            <a:r>
              <a:rPr lang="en-GB" dirty="0" smtClean="0"/>
              <a:t>emotions and satisfy </a:t>
            </a:r>
            <a:r>
              <a:rPr lang="en-GB" dirty="0"/>
              <a:t>important psychological </a:t>
            </a:r>
            <a:r>
              <a:rPr lang="en-GB" dirty="0" smtClean="0"/>
              <a:t>needs (</a:t>
            </a:r>
            <a:r>
              <a:rPr lang="en-GB" dirty="0" err="1" smtClean="0"/>
              <a:t>Laukka</a:t>
            </a:r>
            <a:r>
              <a:rPr lang="en-GB" dirty="0" smtClean="0"/>
              <a:t> 2007).</a:t>
            </a:r>
          </a:p>
          <a:p>
            <a:r>
              <a:rPr lang="en-GB" dirty="0" smtClean="0"/>
              <a:t>facilitate connections </a:t>
            </a:r>
            <a:r>
              <a:rPr lang="en-GB" dirty="0"/>
              <a:t>with spirituality, </a:t>
            </a:r>
            <a:r>
              <a:rPr lang="en-GB" dirty="0" smtClean="0"/>
              <a:t>the maintenance of physical and cognitive skills, subjective experiences </a:t>
            </a:r>
            <a:r>
              <a:rPr lang="en-GB" dirty="0"/>
              <a:t>of good health, </a:t>
            </a:r>
            <a:r>
              <a:rPr lang="en-GB" dirty="0" smtClean="0"/>
              <a:t>connections </a:t>
            </a:r>
            <a:r>
              <a:rPr lang="en-GB" dirty="0"/>
              <a:t>with self and </a:t>
            </a:r>
            <a:r>
              <a:rPr lang="en-GB" dirty="0" smtClean="0"/>
              <a:t>others, </a:t>
            </a:r>
            <a:r>
              <a:rPr lang="en-GB" dirty="0"/>
              <a:t>and </a:t>
            </a:r>
            <a:r>
              <a:rPr lang="en-GB" dirty="0" smtClean="0"/>
              <a:t>the understanding </a:t>
            </a:r>
            <a:r>
              <a:rPr lang="en-GB" dirty="0"/>
              <a:t>and </a:t>
            </a:r>
            <a:r>
              <a:rPr lang="en-GB" dirty="0" smtClean="0"/>
              <a:t>expression </a:t>
            </a:r>
            <a:r>
              <a:rPr lang="en-GB" dirty="0"/>
              <a:t>of </a:t>
            </a:r>
            <a:r>
              <a:rPr lang="en-GB" dirty="0" smtClean="0"/>
              <a:t>self (Hays 2005).</a:t>
            </a:r>
            <a:endParaRPr lang="en-GB" dirty="0"/>
          </a:p>
        </p:txBody>
      </p:sp>
    </p:spTree>
    <p:extLst>
      <p:ext uri="{BB962C8B-B14F-4D97-AF65-F5344CB8AC3E}">
        <p14:creationId xmlns:p14="http://schemas.microsoft.com/office/powerpoint/2010/main" val="30417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music…</a:t>
            </a:r>
            <a:endParaRPr lang="en-GB" dirty="0"/>
          </a:p>
        </p:txBody>
      </p:sp>
      <p:sp>
        <p:nvSpPr>
          <p:cNvPr id="3" name="Content Placeholder 2"/>
          <p:cNvSpPr>
            <a:spLocks noGrp="1"/>
          </p:cNvSpPr>
          <p:nvPr>
            <p:ph idx="1"/>
          </p:nvPr>
        </p:nvSpPr>
        <p:spPr/>
        <p:txBody>
          <a:bodyPr/>
          <a:lstStyle/>
          <a:p>
            <a:r>
              <a:rPr lang="en-GB" dirty="0" smtClean="0"/>
              <a:t>decreases </a:t>
            </a:r>
            <a:r>
              <a:rPr lang="en-GB" dirty="0"/>
              <a:t>anxiety, depression and loneliness </a:t>
            </a:r>
            <a:r>
              <a:rPr lang="en-GB" dirty="0" smtClean="0"/>
              <a:t>(Koga &amp; </a:t>
            </a:r>
            <a:r>
              <a:rPr lang="en-GB" dirty="0" err="1" smtClean="0"/>
              <a:t>Timms</a:t>
            </a:r>
            <a:r>
              <a:rPr lang="en-GB" dirty="0" smtClean="0"/>
              <a:t> 2001).</a:t>
            </a:r>
          </a:p>
          <a:p>
            <a:r>
              <a:rPr lang="en-GB" dirty="0" smtClean="0"/>
              <a:t>increases cognitive functioning (</a:t>
            </a:r>
            <a:r>
              <a:rPr lang="en-GB" dirty="0" err="1" smtClean="0"/>
              <a:t>Bugos</a:t>
            </a:r>
            <a:r>
              <a:rPr lang="en-GB" dirty="0" smtClean="0"/>
              <a:t> </a:t>
            </a:r>
            <a:r>
              <a:rPr lang="en-GB" i="1" dirty="0" smtClean="0"/>
              <a:t>et al.</a:t>
            </a:r>
            <a:r>
              <a:rPr lang="en-GB" dirty="0" smtClean="0"/>
              <a:t> 2007).</a:t>
            </a:r>
          </a:p>
        </p:txBody>
      </p:sp>
    </p:spTree>
    <p:extLst>
      <p:ext uri="{BB962C8B-B14F-4D97-AF65-F5344CB8AC3E}">
        <p14:creationId xmlns:p14="http://schemas.microsoft.com/office/powerpoint/2010/main" val="35966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Singing…</a:t>
            </a:r>
            <a:endParaRPr lang="en-GB" dirty="0"/>
          </a:p>
        </p:txBody>
      </p:sp>
      <p:sp>
        <p:nvSpPr>
          <p:cNvPr id="3" name="Content Placeholder 2"/>
          <p:cNvSpPr>
            <a:spLocks noGrp="1"/>
          </p:cNvSpPr>
          <p:nvPr>
            <p:ph idx="1"/>
          </p:nvPr>
        </p:nvSpPr>
        <p:spPr/>
        <p:txBody>
          <a:bodyPr/>
          <a:lstStyle/>
          <a:p>
            <a:r>
              <a:rPr lang="en-GB" dirty="0" smtClean="0"/>
              <a:t>increases perceptions of overall physical health and decreases loneliness (Cohen 2006).</a:t>
            </a:r>
          </a:p>
          <a:p>
            <a:r>
              <a:rPr lang="en-GB" dirty="0"/>
              <a:t>e</a:t>
            </a:r>
            <a:r>
              <a:rPr lang="en-GB" dirty="0" smtClean="0"/>
              <a:t>nhances </a:t>
            </a:r>
            <a:r>
              <a:rPr lang="en-GB" dirty="0"/>
              <a:t>positive affect, focused attention, deep breathing, social support, cognitive </a:t>
            </a:r>
            <a:r>
              <a:rPr lang="en-GB" dirty="0" smtClean="0"/>
              <a:t>stimulation </a:t>
            </a:r>
            <a:r>
              <a:rPr lang="en-GB" dirty="0"/>
              <a:t>and regular </a:t>
            </a:r>
            <a:r>
              <a:rPr lang="en-GB" dirty="0" smtClean="0"/>
              <a:t>commitment (</a:t>
            </a:r>
            <a:r>
              <a:rPr lang="en-GB" dirty="0"/>
              <a:t>Clift </a:t>
            </a:r>
            <a:r>
              <a:rPr lang="en-GB" dirty="0" smtClean="0"/>
              <a:t>&amp; </a:t>
            </a:r>
            <a:r>
              <a:rPr lang="en-GB" dirty="0" err="1"/>
              <a:t>Hancox</a:t>
            </a:r>
            <a:r>
              <a:rPr lang="en-GB" dirty="0"/>
              <a:t> </a:t>
            </a:r>
            <a:r>
              <a:rPr lang="en-GB" dirty="0" smtClean="0"/>
              <a:t>2010).</a:t>
            </a:r>
          </a:p>
        </p:txBody>
      </p:sp>
    </p:spTree>
    <p:extLst>
      <p:ext uri="{BB962C8B-B14F-4D97-AF65-F5344CB8AC3E}">
        <p14:creationId xmlns:p14="http://schemas.microsoft.com/office/powerpoint/2010/main" val="3180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a:t>
            </a:r>
            <a:endParaRPr lang="en-GB" dirty="0"/>
          </a:p>
        </p:txBody>
      </p:sp>
      <p:sp>
        <p:nvSpPr>
          <p:cNvPr id="3" name="Content Placeholder 2"/>
          <p:cNvSpPr>
            <a:spLocks noGrp="1"/>
          </p:cNvSpPr>
          <p:nvPr>
            <p:ph idx="1"/>
          </p:nvPr>
        </p:nvSpPr>
        <p:spPr/>
        <p:txBody>
          <a:bodyPr/>
          <a:lstStyle/>
          <a:p>
            <a:r>
              <a:rPr lang="en-GB" dirty="0" smtClean="0"/>
              <a:t>There is little </a:t>
            </a:r>
            <a:r>
              <a:rPr lang="en-GB" dirty="0"/>
              <a:t>current UK research </a:t>
            </a:r>
            <a:r>
              <a:rPr lang="en-GB" dirty="0" smtClean="0"/>
              <a:t>exploring the effects of learning </a:t>
            </a:r>
            <a:r>
              <a:rPr lang="en-GB" dirty="0"/>
              <a:t>a musical instrument </a:t>
            </a:r>
            <a:r>
              <a:rPr lang="en-GB" dirty="0" smtClean="0"/>
              <a:t>(rather </a:t>
            </a:r>
            <a:r>
              <a:rPr lang="en-GB" dirty="0"/>
              <a:t>than </a:t>
            </a:r>
            <a:r>
              <a:rPr lang="en-GB" dirty="0" smtClean="0"/>
              <a:t>singing) </a:t>
            </a:r>
            <a:r>
              <a:rPr lang="en-GB" dirty="0"/>
              <a:t>on </a:t>
            </a:r>
            <a:r>
              <a:rPr lang="en-GB" dirty="0" smtClean="0"/>
              <a:t>wellbeing.</a:t>
            </a:r>
          </a:p>
          <a:p>
            <a:r>
              <a:rPr lang="en-GB" dirty="0" smtClean="0"/>
              <a:t>Intervention-style </a:t>
            </a:r>
            <a:r>
              <a:rPr lang="en-GB" dirty="0"/>
              <a:t>studies have tended to focus </a:t>
            </a:r>
            <a:r>
              <a:rPr lang="en-GB" dirty="0" smtClean="0"/>
              <a:t>only on </a:t>
            </a:r>
            <a:r>
              <a:rPr lang="en-GB" i="1" dirty="0"/>
              <a:t>quantitative</a:t>
            </a:r>
            <a:r>
              <a:rPr lang="en-GB" dirty="0"/>
              <a:t> measures </a:t>
            </a:r>
            <a:r>
              <a:rPr lang="en-GB" dirty="0" smtClean="0"/>
              <a:t>of health, rather than the phenomenology of good health and subjective wellbeing.</a:t>
            </a:r>
            <a:endParaRPr lang="en-GB" dirty="0"/>
          </a:p>
        </p:txBody>
      </p:sp>
    </p:spTree>
    <p:extLst>
      <p:ext uri="{BB962C8B-B14F-4D97-AF65-F5344CB8AC3E}">
        <p14:creationId xmlns:p14="http://schemas.microsoft.com/office/powerpoint/2010/main" val="2157711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eaLnBrk="1" hangingPunct="1">
              <a:defRPr/>
            </a:pPr>
            <a:r>
              <a:rPr lang="en-GB" smtClean="0"/>
              <a:t>Rhythm for Life</a:t>
            </a:r>
          </a:p>
        </p:txBody>
      </p:sp>
      <p:pic>
        <p:nvPicPr>
          <p:cNvPr id="20483" name="Picture 4" descr="P10108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9888"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8"/>
          <p:cNvSpPr txBox="1">
            <a:spLocks noChangeArrowheads="1"/>
          </p:cNvSpPr>
          <p:nvPr/>
        </p:nvSpPr>
        <p:spPr bwMode="auto">
          <a:xfrm>
            <a:off x="171450" y="163513"/>
            <a:ext cx="40671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r>
              <a:rPr lang="en-GB" b="1" dirty="0">
                <a:solidFill>
                  <a:schemeClr val="bg1"/>
                </a:solidFill>
              </a:rPr>
              <a:t>Aim: </a:t>
            </a:r>
            <a:r>
              <a:rPr lang="en-GB" dirty="0">
                <a:solidFill>
                  <a:schemeClr val="bg1"/>
                </a:solidFill>
              </a:rPr>
              <a:t>To enhance wellbeing among older adults through the implementation and evaluation of creative music-making packages delivered by young musicians</a:t>
            </a:r>
          </a:p>
        </p:txBody>
      </p:sp>
      <p:sp>
        <p:nvSpPr>
          <p:cNvPr id="5" name="Text Box 12"/>
          <p:cNvSpPr txBox="1">
            <a:spLocks noChangeArrowheads="1"/>
          </p:cNvSpPr>
          <p:nvPr/>
        </p:nvSpPr>
        <p:spPr bwMode="auto">
          <a:xfrm>
            <a:off x="6979587" y="165414"/>
            <a:ext cx="2035478"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90000"/>
              </a:lnSpc>
            </a:pPr>
            <a:r>
              <a:rPr lang="en-GB" sz="4400" b="1" dirty="0" smtClean="0">
                <a:solidFill>
                  <a:schemeClr val="bg1"/>
                </a:solidFill>
                <a:effectLst>
                  <a:outerShdw blurRad="38100" dist="38100" dir="2700000" algn="tl">
                    <a:srgbClr val="000000">
                      <a:alpha val="43137"/>
                    </a:srgbClr>
                  </a:outerShdw>
                </a:effectLst>
                <a:cs typeface="Arial" charset="0"/>
              </a:rPr>
              <a:t>Rhythm</a:t>
            </a:r>
            <a:endParaRPr lang="en-GB" sz="4400" b="1" dirty="0">
              <a:solidFill>
                <a:schemeClr val="bg1"/>
              </a:solidFill>
              <a:effectLst>
                <a:outerShdw blurRad="38100" dist="38100" dir="2700000" algn="tl">
                  <a:srgbClr val="000000">
                    <a:alpha val="43137"/>
                  </a:srgbClr>
                </a:outerShdw>
              </a:effectLst>
              <a:cs typeface="Arial" charset="0"/>
            </a:endParaRPr>
          </a:p>
        </p:txBody>
      </p:sp>
      <p:sp>
        <p:nvSpPr>
          <p:cNvPr id="6" name="Text Box 12"/>
          <p:cNvSpPr txBox="1">
            <a:spLocks noChangeArrowheads="1"/>
          </p:cNvSpPr>
          <p:nvPr/>
        </p:nvSpPr>
        <p:spPr bwMode="auto">
          <a:xfrm>
            <a:off x="7576916" y="799330"/>
            <a:ext cx="1131438"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90000"/>
              </a:lnSpc>
            </a:pPr>
            <a:r>
              <a:rPr lang="en-GB" b="1" i="1" dirty="0" smtClean="0">
                <a:solidFill>
                  <a:schemeClr val="bg1"/>
                </a:solidFill>
                <a:effectLst>
                  <a:outerShdw blurRad="38100" dist="38100" dir="2700000" algn="tl">
                    <a:srgbClr val="000000">
                      <a:alpha val="43137"/>
                    </a:srgbClr>
                  </a:outerShdw>
                </a:effectLst>
                <a:cs typeface="Arial" charset="0"/>
              </a:rPr>
              <a:t>for</a:t>
            </a:r>
            <a:endParaRPr lang="en-GB" b="1" i="1" dirty="0">
              <a:solidFill>
                <a:schemeClr val="bg1"/>
              </a:solidFill>
              <a:effectLst>
                <a:outerShdw blurRad="38100" dist="38100" dir="2700000" algn="tl">
                  <a:srgbClr val="000000">
                    <a:alpha val="43137"/>
                  </a:srgbClr>
                </a:outerShdw>
              </a:effectLst>
              <a:cs typeface="Arial" charset="0"/>
            </a:endParaRPr>
          </a:p>
        </p:txBody>
      </p:sp>
      <p:sp>
        <p:nvSpPr>
          <p:cNvPr id="7" name="Text Box 12"/>
          <p:cNvSpPr txBox="1">
            <a:spLocks noChangeArrowheads="1"/>
          </p:cNvSpPr>
          <p:nvPr/>
        </p:nvSpPr>
        <p:spPr bwMode="auto">
          <a:xfrm>
            <a:off x="7896331" y="1031238"/>
            <a:ext cx="113143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90000"/>
              </a:lnSpc>
            </a:pPr>
            <a:r>
              <a:rPr lang="en-GB" sz="4800" b="1" dirty="0" smtClean="0">
                <a:solidFill>
                  <a:schemeClr val="bg1"/>
                </a:solidFill>
                <a:effectLst>
                  <a:outerShdw blurRad="38100" dist="38100" dir="2700000" algn="tl">
                    <a:srgbClr val="000000">
                      <a:alpha val="43137"/>
                    </a:srgbClr>
                  </a:outerShdw>
                </a:effectLst>
                <a:cs typeface="Arial" charset="0"/>
              </a:rPr>
              <a:t>Life</a:t>
            </a:r>
            <a:endParaRPr lang="en-GB" sz="4800" b="1" dirty="0">
              <a:solidFill>
                <a:schemeClr val="bg1"/>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5111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Research question</a:t>
            </a:r>
            <a:endParaRPr lang="en-GB" dirty="0"/>
          </a:p>
        </p:txBody>
      </p:sp>
      <p:sp>
        <p:nvSpPr>
          <p:cNvPr id="26627" name="Content Placeholder 2"/>
          <p:cNvSpPr>
            <a:spLocks noGrp="1"/>
          </p:cNvSpPr>
          <p:nvPr>
            <p:ph idx="1"/>
          </p:nvPr>
        </p:nvSpPr>
        <p:spPr/>
        <p:txBody>
          <a:bodyPr/>
          <a:lstStyle/>
          <a:p>
            <a:r>
              <a:rPr lang="en-GB" dirty="0" smtClean="0"/>
              <a:t>In what ways can learning to make music in older adulthood contribute to subjective wellbeing?</a:t>
            </a:r>
          </a:p>
        </p:txBody>
      </p:sp>
    </p:spTree>
    <p:extLst>
      <p:ext uri="{BB962C8B-B14F-4D97-AF65-F5344CB8AC3E}">
        <p14:creationId xmlns:p14="http://schemas.microsoft.com/office/powerpoint/2010/main" val="2385691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solidFill>
                  <a:schemeClr val="bg2"/>
                </a:solidFill>
              </a:rPr>
              <a:t>Context</a:t>
            </a:r>
          </a:p>
          <a:p>
            <a:r>
              <a:rPr lang="en-GB" dirty="0" smtClean="0">
                <a:effectLst>
                  <a:outerShdw blurRad="38100" dist="38100" dir="2700000" algn="tl">
                    <a:srgbClr val="000000">
                      <a:alpha val="43137"/>
                    </a:srgbClr>
                  </a:outerShdw>
                </a:effectLst>
              </a:rPr>
              <a:t>Methods</a:t>
            </a:r>
          </a:p>
          <a:p>
            <a:r>
              <a:rPr lang="en-GB" dirty="0" smtClean="0">
                <a:solidFill>
                  <a:schemeClr val="bg2"/>
                </a:solidFill>
              </a:rPr>
              <a:t>Questionnaire results</a:t>
            </a:r>
          </a:p>
          <a:p>
            <a:r>
              <a:rPr lang="en-GB" dirty="0" smtClean="0">
                <a:solidFill>
                  <a:schemeClr val="bg2"/>
                </a:solidFill>
              </a:rPr>
              <a:t>Interview results</a:t>
            </a:r>
          </a:p>
        </p:txBody>
      </p:sp>
    </p:spTree>
    <p:extLst>
      <p:ext uri="{BB962C8B-B14F-4D97-AF65-F5344CB8AC3E}">
        <p14:creationId xmlns:p14="http://schemas.microsoft.com/office/powerpoint/2010/main" val="2833659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Participants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0956837"/>
              </p:ext>
            </p:extLst>
          </p:nvPr>
        </p:nvGraphicFramePr>
        <p:xfrm>
          <a:off x="612775" y="2988150"/>
          <a:ext cx="7920040" cy="1371600"/>
        </p:xfrm>
        <a:graphic>
          <a:graphicData uri="http://schemas.openxmlformats.org/drawingml/2006/table">
            <a:tbl>
              <a:tblPr firstRow="1" bandRow="1">
                <a:tableStyleId>{7E9639D4-E3E2-4D34-9284-5A2195B3D0D7}</a:tableStyleId>
              </a:tblPr>
              <a:tblGrid>
                <a:gridCol w="1980113"/>
                <a:gridCol w="836112"/>
                <a:gridCol w="1839191"/>
                <a:gridCol w="3264624"/>
              </a:tblGrid>
              <a:tr h="370840">
                <a:tc>
                  <a:txBody>
                    <a:bodyPr/>
                    <a:lstStyle/>
                    <a:p>
                      <a:r>
                        <a:rPr lang="en-GB" sz="2400" dirty="0" smtClean="0">
                          <a:effectLst>
                            <a:outerShdw blurRad="38100" dist="38100" dir="2700000" algn="tl">
                              <a:srgbClr val="000000">
                                <a:alpha val="43137"/>
                              </a:srgbClr>
                            </a:outerShdw>
                          </a:effectLst>
                        </a:rPr>
                        <a:t>Group</a:t>
                      </a:r>
                      <a:endParaRPr lang="en-GB" sz="2400" dirty="0">
                        <a:effectLst>
                          <a:outerShdw blurRad="38100" dist="38100" dir="2700000" algn="tl">
                            <a:srgbClr val="000000">
                              <a:alpha val="43137"/>
                            </a:srgbClr>
                          </a:outerShdw>
                        </a:effectLst>
                      </a:endParaRPr>
                    </a:p>
                  </a:txBody>
                  <a:tcPr>
                    <a:solidFill>
                      <a:schemeClr val="bg2"/>
                    </a:solidFill>
                  </a:tcPr>
                </a:tc>
                <a:tc>
                  <a:txBody>
                    <a:bodyPr/>
                    <a:lstStyle/>
                    <a:p>
                      <a:r>
                        <a:rPr lang="en-GB" sz="2400" dirty="0" smtClean="0">
                          <a:effectLst>
                            <a:outerShdw blurRad="38100" dist="38100" dir="2700000" algn="tl">
                              <a:srgbClr val="000000">
                                <a:alpha val="43137"/>
                              </a:srgbClr>
                            </a:outerShdw>
                          </a:effectLst>
                        </a:rPr>
                        <a:t>N</a:t>
                      </a:r>
                      <a:endParaRPr lang="en-GB" sz="2400" dirty="0">
                        <a:effectLst>
                          <a:outerShdw blurRad="38100" dist="38100" dir="2700000" algn="tl">
                            <a:srgbClr val="000000">
                              <a:alpha val="43137"/>
                            </a:srgbClr>
                          </a:outerShdw>
                        </a:effectLst>
                      </a:endParaRPr>
                    </a:p>
                  </a:txBody>
                  <a:tcPr>
                    <a:solidFill>
                      <a:schemeClr val="bg2"/>
                    </a:solidFill>
                  </a:tcPr>
                </a:tc>
                <a:tc>
                  <a:txBody>
                    <a:bodyPr/>
                    <a:lstStyle/>
                    <a:p>
                      <a:r>
                        <a:rPr lang="en-GB" sz="2400" dirty="0" smtClean="0">
                          <a:effectLst>
                            <a:outerShdw blurRad="38100" dist="38100" dir="2700000" algn="tl">
                              <a:srgbClr val="000000">
                                <a:alpha val="43137"/>
                              </a:srgbClr>
                            </a:outerShdw>
                          </a:effectLst>
                        </a:rPr>
                        <a:t>Age (SD)</a:t>
                      </a:r>
                      <a:endParaRPr lang="en-GB" sz="2400" dirty="0">
                        <a:effectLst>
                          <a:outerShdw blurRad="38100" dist="38100" dir="2700000" algn="tl">
                            <a:srgbClr val="000000">
                              <a:alpha val="43137"/>
                            </a:srgbClr>
                          </a:outerShdw>
                        </a:effectLst>
                      </a:endParaRPr>
                    </a:p>
                  </a:txBody>
                  <a:tcPr>
                    <a:solidFill>
                      <a:schemeClr val="bg2"/>
                    </a:solidFill>
                  </a:tcPr>
                </a:tc>
                <a:tc>
                  <a:txBody>
                    <a:bodyPr/>
                    <a:lstStyle/>
                    <a:p>
                      <a:r>
                        <a:rPr lang="en-GB" sz="2400" dirty="0" smtClean="0">
                          <a:effectLst>
                            <a:outerShdw blurRad="38100" dist="38100" dir="2700000" algn="tl">
                              <a:srgbClr val="000000">
                                <a:alpha val="43137"/>
                              </a:srgbClr>
                            </a:outerShdw>
                          </a:effectLst>
                        </a:rPr>
                        <a:t>Sex</a:t>
                      </a:r>
                      <a:endParaRPr lang="en-GB" sz="2400" dirty="0">
                        <a:effectLst>
                          <a:outerShdw blurRad="38100" dist="38100" dir="2700000" algn="tl">
                            <a:srgbClr val="000000">
                              <a:alpha val="43137"/>
                            </a:srgbClr>
                          </a:outerShdw>
                        </a:effectLst>
                      </a:endParaRPr>
                    </a:p>
                  </a:txBody>
                  <a:tcPr>
                    <a:solidFill>
                      <a:schemeClr val="bg2"/>
                    </a:solidFill>
                  </a:tcPr>
                </a:tc>
              </a:tr>
              <a:tr h="370840">
                <a:tc>
                  <a:txBody>
                    <a:bodyPr/>
                    <a:lstStyle/>
                    <a:p>
                      <a:r>
                        <a:rPr lang="en-GB" sz="2400" dirty="0" smtClean="0"/>
                        <a:t>Experimental</a:t>
                      </a:r>
                      <a:endParaRPr lang="en-GB" sz="2400" dirty="0"/>
                    </a:p>
                  </a:txBody>
                  <a:tcPr/>
                </a:tc>
                <a:tc>
                  <a:txBody>
                    <a:bodyPr/>
                    <a:lstStyle/>
                    <a:p>
                      <a:r>
                        <a:rPr lang="en-GB" sz="2400" dirty="0" smtClean="0"/>
                        <a:t>68</a:t>
                      </a:r>
                      <a:endParaRPr lang="en-GB" sz="2400" dirty="0"/>
                    </a:p>
                  </a:txBody>
                  <a:tcPr/>
                </a:tc>
                <a:tc>
                  <a:txBody>
                    <a:bodyPr/>
                    <a:lstStyle/>
                    <a:p>
                      <a:r>
                        <a:rPr lang="en-GB" sz="2400" dirty="0" smtClean="0"/>
                        <a:t>68.00 (9.32)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51 women, 17 men</a:t>
                      </a:r>
                    </a:p>
                  </a:txBody>
                  <a:tcPr/>
                </a:tc>
              </a:tr>
              <a:tr h="370840">
                <a:tc>
                  <a:txBody>
                    <a:bodyPr/>
                    <a:lstStyle/>
                    <a:p>
                      <a:r>
                        <a:rPr lang="en-GB" sz="2400" dirty="0" smtClean="0"/>
                        <a:t>Comparison</a:t>
                      </a:r>
                      <a:endParaRPr lang="en-GB" sz="2400" dirty="0"/>
                    </a:p>
                  </a:txBody>
                  <a:tcPr/>
                </a:tc>
                <a:tc>
                  <a:txBody>
                    <a:bodyPr/>
                    <a:lstStyle/>
                    <a:p>
                      <a:r>
                        <a:rPr lang="en-GB" sz="2400" dirty="0" smtClean="0">
                          <a:solidFill>
                            <a:schemeClr val="tx1"/>
                          </a:solidFill>
                        </a:rPr>
                        <a:t>30</a:t>
                      </a:r>
                      <a:endParaRPr lang="en-GB" sz="2400" dirty="0">
                        <a:solidFill>
                          <a:schemeClr val="tx1"/>
                        </a:solidFill>
                      </a:endParaRPr>
                    </a:p>
                  </a:txBody>
                  <a:tcPr/>
                </a:tc>
                <a:tc>
                  <a:txBody>
                    <a:bodyPr/>
                    <a:lstStyle/>
                    <a:p>
                      <a:r>
                        <a:rPr lang="en-GB" sz="2400" dirty="0" smtClean="0"/>
                        <a:t>67.55 (7.40)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23 women, 5 men, 2 NR</a:t>
                      </a:r>
                    </a:p>
                  </a:txBody>
                  <a:tcPr/>
                </a:tc>
              </a:tr>
            </a:tbl>
          </a:graphicData>
        </a:graphic>
      </p:graphicFrame>
    </p:spTree>
    <p:extLst>
      <p:ext uri="{BB962C8B-B14F-4D97-AF65-F5344CB8AC3E}">
        <p14:creationId xmlns:p14="http://schemas.microsoft.com/office/powerpoint/2010/main" val="1592326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054981" y="1947602"/>
            <a:ext cx="5007688" cy="3804415"/>
            <a:chOff x="1582" y="1663"/>
            <a:chExt cx="2487" cy="1801"/>
          </a:xfrm>
        </p:grpSpPr>
        <p:sp>
          <p:nvSpPr>
            <p:cNvPr id="3" name="_s297988"/>
            <p:cNvSpPr>
              <a:spLocks noChangeArrowheads="1" noTextEdit="1"/>
            </p:cNvSpPr>
            <p:nvPr/>
          </p:nvSpPr>
          <p:spPr bwMode="auto">
            <a:xfrm>
              <a:off x="2368" y="1924"/>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4" name="_s297989"/>
            <p:cNvSpPr>
              <a:spLocks noChangeArrowheads="1"/>
            </p:cNvSpPr>
            <p:nvPr/>
          </p:nvSpPr>
          <p:spPr bwMode="auto">
            <a:xfrm>
              <a:off x="2655" y="1663"/>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Research</a:t>
              </a:r>
            </a:p>
          </p:txBody>
        </p:sp>
        <p:sp>
          <p:nvSpPr>
            <p:cNvPr id="5" name="_s297990"/>
            <p:cNvSpPr>
              <a:spLocks noChangeArrowheads="1" noTextEdit="1"/>
            </p:cNvSpPr>
            <p:nvPr/>
          </p:nvSpPr>
          <p:spPr bwMode="auto">
            <a:xfrm>
              <a:off x="2678" y="2462"/>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6" name="_s297991"/>
            <p:cNvSpPr>
              <a:spLocks noChangeArrowheads="1"/>
            </p:cNvSpPr>
            <p:nvPr/>
          </p:nvSpPr>
          <p:spPr bwMode="auto">
            <a:xfrm>
              <a:off x="3661"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Teaching</a:t>
              </a:r>
            </a:p>
          </p:txBody>
        </p:sp>
        <p:sp>
          <p:nvSpPr>
            <p:cNvPr id="7" name="_s297992"/>
            <p:cNvSpPr>
              <a:spLocks noChangeArrowheads="1" noTextEdit="1"/>
            </p:cNvSpPr>
            <p:nvPr/>
          </p:nvSpPr>
          <p:spPr bwMode="auto">
            <a:xfrm>
              <a:off x="2057" y="2461"/>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8" name="_s297993"/>
            <p:cNvSpPr>
              <a:spLocks noChangeArrowheads="1"/>
            </p:cNvSpPr>
            <p:nvPr/>
          </p:nvSpPr>
          <p:spPr bwMode="auto">
            <a:xfrm>
              <a:off x="1582"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Knowledge </a:t>
              </a:r>
              <a:br>
                <a:rPr kumimoji="0" lang="en-GB" sz="2400" i="0" u="none" strike="noStrike" cap="none" normalizeH="0" baseline="0" dirty="0" smtClean="0">
                  <a:ln>
                    <a:noFill/>
                  </a:ln>
                  <a:cs typeface="Calibri" pitchFamily="34" charset="0"/>
                </a:rPr>
              </a:br>
              <a:r>
                <a:rPr kumimoji="0" lang="en-GB" sz="2400" i="0" u="none" strike="noStrike" cap="none" normalizeH="0" baseline="0" dirty="0" smtClean="0">
                  <a:ln>
                    <a:noFill/>
                  </a:ln>
                  <a:cs typeface="Calibri" pitchFamily="34" charset="0"/>
                </a:rPr>
                <a:t>exchange</a:t>
              </a:r>
            </a:p>
          </p:txBody>
        </p:sp>
      </p:grpSp>
    </p:spTree>
    <p:extLst>
      <p:ext uri="{BB962C8B-B14F-4D97-AF65-F5344CB8AC3E}">
        <p14:creationId xmlns:p14="http://schemas.microsoft.com/office/powerpoint/2010/main" val="42033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Programmes</a:t>
            </a:r>
            <a:endParaRPr lang="en-GB" dirty="0"/>
          </a:p>
        </p:txBody>
      </p:sp>
      <p:sp>
        <p:nvSpPr>
          <p:cNvPr id="4" name="Content Placeholder 3"/>
          <p:cNvSpPr>
            <a:spLocks noGrp="1"/>
          </p:cNvSpPr>
          <p:nvPr>
            <p:ph sz="half" idx="2"/>
          </p:nvPr>
        </p:nvSpPr>
        <p:spPr/>
        <p:txBody>
          <a:bodyPr/>
          <a:lstStyle/>
          <a:p>
            <a:pPr marL="0" indent="0">
              <a:buNone/>
            </a:pPr>
            <a:r>
              <a:rPr lang="en-GB" b="1" dirty="0">
                <a:effectLst>
                  <a:outerShdw blurRad="38100" dist="38100" dir="2700000" algn="tl">
                    <a:srgbClr val="000000">
                      <a:alpha val="43137"/>
                    </a:srgbClr>
                  </a:outerShdw>
                </a:effectLst>
              </a:rPr>
              <a:t>Work Package 1</a:t>
            </a:r>
          </a:p>
          <a:p>
            <a:r>
              <a:rPr lang="en-GB" dirty="0" smtClean="0"/>
              <a:t>1-to-1 </a:t>
            </a:r>
            <a:r>
              <a:rPr lang="en-GB" dirty="0"/>
              <a:t>and small groups</a:t>
            </a:r>
          </a:p>
          <a:p>
            <a:r>
              <a:rPr lang="en-GB" dirty="0" smtClean="0"/>
              <a:t>April-July 2010 and </a:t>
            </a:r>
            <a:r>
              <a:rPr lang="en-GB" dirty="0"/>
              <a:t>2011</a:t>
            </a:r>
          </a:p>
          <a:p>
            <a:pPr marL="0" indent="0">
              <a:buNone/>
            </a:pPr>
            <a:endParaRPr lang="en-GB" sz="1000" dirty="0"/>
          </a:p>
          <a:p>
            <a:pPr marL="0" indent="0">
              <a:buNone/>
            </a:pPr>
            <a:r>
              <a:rPr lang="en-GB" b="1" dirty="0">
                <a:effectLst>
                  <a:outerShdw blurRad="38100" dist="38100" dir="2700000" algn="tl">
                    <a:srgbClr val="000000">
                      <a:alpha val="43137"/>
                    </a:srgbClr>
                  </a:outerShdw>
                </a:effectLst>
              </a:rPr>
              <a:t>Work Package 2</a:t>
            </a:r>
          </a:p>
          <a:p>
            <a:r>
              <a:rPr lang="en-GB" dirty="0" smtClean="0"/>
              <a:t>Creative </a:t>
            </a:r>
            <a:r>
              <a:rPr lang="en-GB" dirty="0"/>
              <a:t>workshops</a:t>
            </a:r>
          </a:p>
          <a:p>
            <a:r>
              <a:rPr lang="en-GB" dirty="0" smtClean="0"/>
              <a:t>Oct-Dec </a:t>
            </a:r>
            <a:r>
              <a:rPr lang="en-GB" dirty="0"/>
              <a:t>2010 and </a:t>
            </a:r>
            <a:r>
              <a:rPr lang="en-GB" dirty="0" smtClean="0"/>
              <a:t>2011</a:t>
            </a:r>
          </a:p>
          <a:p>
            <a:pPr marL="0" indent="0">
              <a:buNone/>
            </a:pPr>
            <a:endParaRPr lang="en-GB" sz="1000" dirty="0"/>
          </a:p>
          <a:p>
            <a:pPr marL="0" indent="0" algn="r">
              <a:buNone/>
            </a:pPr>
            <a:r>
              <a:rPr lang="en-GB" sz="1600" dirty="0" smtClean="0">
                <a:hlinkClick r:id="rId2"/>
              </a:rPr>
              <a:t>Video link</a:t>
            </a:r>
            <a:endParaRPr lang="en-GB" sz="1600" dirty="0"/>
          </a:p>
        </p:txBody>
      </p:sp>
      <p:pic>
        <p:nvPicPr>
          <p:cNvPr id="5" name="Picture 6" descr="P10108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01" y="1551314"/>
            <a:ext cx="3409950" cy="455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9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Arrow Connector 65"/>
          <p:cNvCxnSpPr/>
          <p:nvPr/>
        </p:nvCxnSpPr>
        <p:spPr>
          <a:xfrm>
            <a:off x="2765446" y="5903706"/>
            <a:ext cx="15532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752642" y="2179874"/>
            <a:ext cx="1565752" cy="2482152"/>
            <a:chOff x="2780778" y="2003227"/>
            <a:chExt cx="1565752" cy="2482152"/>
          </a:xfrm>
        </p:grpSpPr>
        <p:cxnSp>
          <p:nvCxnSpPr>
            <p:cNvPr id="34" name="Elbow Connector 33"/>
            <p:cNvCxnSpPr/>
            <p:nvPr/>
          </p:nvCxnSpPr>
          <p:spPr>
            <a:xfrm flipV="1">
              <a:off x="2780778" y="2003227"/>
              <a:ext cx="1553225" cy="1232208"/>
            </a:xfrm>
            <a:prstGeom prst="bentConnector3">
              <a:avLst>
                <a:gd name="adj1" fmla="val 4516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2780778" y="3237976"/>
              <a:ext cx="1565752" cy="1247403"/>
            </a:xfrm>
            <a:prstGeom prst="bentConnector3">
              <a:avLst>
                <a:gd name="adj1" fmla="val 44400"/>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793301" y="3231716"/>
              <a:ext cx="1553228" cy="16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pPr>
              <a:defRPr/>
            </a:pPr>
            <a:r>
              <a:rPr lang="en-GB" dirty="0" smtClean="0"/>
              <a:t>Procedure</a:t>
            </a:r>
            <a:endParaRPr lang="en-GB" dirty="0"/>
          </a:p>
        </p:txBody>
      </p:sp>
      <p:grpSp>
        <p:nvGrpSpPr>
          <p:cNvPr id="46" name="Group 45"/>
          <p:cNvGrpSpPr/>
          <p:nvPr/>
        </p:nvGrpSpPr>
        <p:grpSpPr>
          <a:xfrm>
            <a:off x="635742" y="2894793"/>
            <a:ext cx="2116900" cy="1064712"/>
            <a:chOff x="676404" y="2718146"/>
            <a:chExt cx="2116900" cy="1064712"/>
          </a:xfrm>
        </p:grpSpPr>
        <p:sp>
          <p:nvSpPr>
            <p:cNvPr id="3" name="Rounded Rectangle 2"/>
            <p:cNvSpPr/>
            <p:nvPr/>
          </p:nvSpPr>
          <p:spPr>
            <a:xfrm>
              <a:off x="676406" y="2718146"/>
              <a:ext cx="2116898" cy="1064712"/>
            </a:xfrm>
            <a:prstGeom prst="roundRect">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676404" y="2842872"/>
              <a:ext cx="2116897" cy="830997"/>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rPr>
                <a:t>Experimental</a:t>
              </a:r>
            </a:p>
            <a:p>
              <a:pPr algn="ctr"/>
              <a:r>
                <a:rPr lang="en-GB" dirty="0" smtClean="0">
                  <a:effectLst>
                    <a:outerShdw blurRad="38100" dist="38100" dir="2700000" algn="tl">
                      <a:srgbClr val="000000">
                        <a:alpha val="43137"/>
                      </a:srgbClr>
                    </a:outerShdw>
                  </a:effectLst>
                </a:rPr>
                <a:t>group</a:t>
              </a:r>
              <a:endParaRPr lang="en-GB" dirty="0">
                <a:effectLst>
                  <a:outerShdw blurRad="38100" dist="38100" dir="2700000" algn="tl">
                    <a:srgbClr val="000000">
                      <a:alpha val="43137"/>
                    </a:srgbClr>
                  </a:outerShdw>
                </a:effectLst>
              </a:endParaRPr>
            </a:p>
          </p:txBody>
        </p:sp>
      </p:grpSp>
      <p:grpSp>
        <p:nvGrpSpPr>
          <p:cNvPr id="45" name="Group 44"/>
          <p:cNvGrpSpPr/>
          <p:nvPr/>
        </p:nvGrpSpPr>
        <p:grpSpPr>
          <a:xfrm>
            <a:off x="635743" y="5363481"/>
            <a:ext cx="2116898" cy="1064712"/>
            <a:chOff x="676405" y="5186834"/>
            <a:chExt cx="2116898" cy="1064712"/>
          </a:xfrm>
        </p:grpSpPr>
        <p:sp>
          <p:nvSpPr>
            <p:cNvPr id="9" name="Rounded Rectangle 8"/>
            <p:cNvSpPr/>
            <p:nvPr/>
          </p:nvSpPr>
          <p:spPr>
            <a:xfrm>
              <a:off x="676405" y="5186834"/>
              <a:ext cx="2116898" cy="1064712"/>
            </a:xfrm>
            <a:prstGeom prst="roundRect">
              <a:avLst/>
            </a:prstGeom>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676405" y="5311560"/>
              <a:ext cx="2116897" cy="830997"/>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rPr>
                <a:t>Comparison</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group</a:t>
              </a:r>
              <a:endParaRPr lang="en-GB" dirty="0">
                <a:effectLst>
                  <a:outerShdw blurRad="38100" dist="38100" dir="2700000" algn="tl">
                    <a:srgbClr val="000000">
                      <a:alpha val="43137"/>
                    </a:srgbClr>
                  </a:outerShdw>
                </a:effectLst>
              </a:endParaRPr>
            </a:p>
          </p:txBody>
        </p:sp>
      </p:grpSp>
      <p:grpSp>
        <p:nvGrpSpPr>
          <p:cNvPr id="28" name="Group 27"/>
          <p:cNvGrpSpPr/>
          <p:nvPr/>
        </p:nvGrpSpPr>
        <p:grpSpPr>
          <a:xfrm>
            <a:off x="4332462" y="1660982"/>
            <a:ext cx="2981197" cy="1064712"/>
            <a:chOff x="4346530" y="1484335"/>
            <a:chExt cx="2981197" cy="1064712"/>
          </a:xfrm>
        </p:grpSpPr>
        <p:sp>
          <p:nvSpPr>
            <p:cNvPr id="12" name="Rounded Rectangle 11"/>
            <p:cNvSpPr/>
            <p:nvPr/>
          </p:nvSpPr>
          <p:spPr>
            <a:xfrm>
              <a:off x="4346530" y="1484335"/>
              <a:ext cx="2981197" cy="1064712"/>
            </a:xfrm>
            <a:prstGeom prst="roundRect">
              <a:avLst/>
            </a:prstGeom>
            <a:solidFill>
              <a:schemeClr val="bg2"/>
            </a:solidFill>
            <a:ln w="28575">
              <a:solidFill>
                <a:schemeClr val="bg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endParaRPr lang="en-GB" sz="180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 name="TextBox 12"/>
            <p:cNvSpPr txBox="1"/>
            <p:nvPr/>
          </p:nvSpPr>
          <p:spPr>
            <a:xfrm>
              <a:off x="4471790" y="1534440"/>
              <a:ext cx="2743202" cy="969496"/>
            </a:xfrm>
            <a:prstGeom prst="rect">
              <a:avLst/>
            </a:prstGeom>
            <a:noFill/>
          </p:spPr>
          <p:txBody>
            <a:bodyPr wrap="square" rtlCol="0">
              <a:spAutoFit/>
            </a:bodyPr>
            <a:lstStyle/>
            <a:p>
              <a:pPr lvl="0"/>
              <a:r>
                <a:rPr lang="en-GB" b="1" dirty="0" smtClean="0">
                  <a:solidFill>
                    <a:schemeClr val="bg1"/>
                  </a:solidFill>
                  <a:effectLst>
                    <a:outerShdw blurRad="38100" dist="38100" dir="2700000" algn="tl">
                      <a:srgbClr val="000000">
                        <a:alpha val="43137"/>
                      </a:srgbClr>
                    </a:outerShdw>
                  </a:effectLst>
                  <a:cs typeface="Calibri" pitchFamily="34" charset="0"/>
                </a:rPr>
                <a:t>1-to-1 lessons</a:t>
              </a:r>
              <a:br>
                <a:rPr lang="en-GB" b="1" dirty="0" smtClean="0">
                  <a:solidFill>
                    <a:schemeClr val="bg1"/>
                  </a:solidFill>
                  <a:effectLst>
                    <a:outerShdw blurRad="38100" dist="38100" dir="2700000" algn="tl">
                      <a:srgbClr val="000000">
                        <a:alpha val="43137"/>
                      </a:srgbClr>
                    </a:outerShdw>
                  </a:effectLst>
                  <a:cs typeface="Calibri" pitchFamily="34" charset="0"/>
                </a:rPr>
              </a:br>
              <a:endParaRPr lang="en-GB" sz="500" b="1" dirty="0" smtClean="0">
                <a:solidFill>
                  <a:schemeClr val="bg1"/>
                </a:solidFill>
                <a:effectLst>
                  <a:outerShdw blurRad="38100" dist="38100" dir="2700000" algn="tl">
                    <a:srgbClr val="000000">
                      <a:alpha val="43137"/>
                    </a:srgbClr>
                  </a:outerShdw>
                </a:effectLst>
                <a:cs typeface="Calibri" pitchFamily="34" charset="0"/>
              </a:endParaRPr>
            </a:p>
            <a:p>
              <a:pPr lvl="0"/>
              <a:r>
                <a:rPr lang="en-GB" sz="1400" dirty="0" smtClean="0">
                  <a:solidFill>
                    <a:schemeClr val="bg1"/>
                  </a:solidFill>
                  <a:effectLst>
                    <a:outerShdw blurRad="38100" dist="38100" dir="2700000" algn="tl">
                      <a:srgbClr val="000000">
                        <a:alpha val="43137"/>
                      </a:srgbClr>
                    </a:outerShdw>
                  </a:effectLst>
                  <a:cs typeface="Calibri" pitchFamily="34" charset="0"/>
                </a:rPr>
                <a:t>N=21 (13 women, 8 men)</a:t>
              </a:r>
              <a:br>
                <a:rPr lang="en-GB" sz="1400" dirty="0" smtClean="0">
                  <a:solidFill>
                    <a:schemeClr val="bg1"/>
                  </a:solidFill>
                  <a:effectLst>
                    <a:outerShdw blurRad="38100" dist="38100" dir="2700000" algn="tl">
                      <a:srgbClr val="000000">
                        <a:alpha val="43137"/>
                      </a:srgbClr>
                    </a:outerShdw>
                  </a:effectLst>
                  <a:cs typeface="Calibri" pitchFamily="34" charset="0"/>
                </a:rPr>
              </a:br>
              <a:r>
                <a:rPr lang="en-GB" sz="1400" dirty="0" smtClean="0">
                  <a:solidFill>
                    <a:schemeClr val="bg1"/>
                  </a:solidFill>
                  <a:effectLst>
                    <a:outerShdw blurRad="38100" dist="38100" dir="2700000" algn="tl">
                      <a:srgbClr val="000000">
                        <a:alpha val="43137"/>
                      </a:srgbClr>
                    </a:outerShdw>
                  </a:effectLst>
                  <a:cs typeface="Calibri" pitchFamily="34" charset="0"/>
                </a:rPr>
                <a:t>Age=</a:t>
              </a:r>
              <a:r>
                <a:rPr kumimoji="0" lang="en-GB" sz="1400" u="none" strike="noStrike" cap="none" normalizeH="0" baseline="0" dirty="0" smtClean="0">
                  <a:ln>
                    <a:noFill/>
                  </a:ln>
                  <a:solidFill>
                    <a:schemeClr val="bg1"/>
                  </a:solidFill>
                  <a:effectLst>
                    <a:outerShdw blurRad="38100" dist="38100" dir="2700000" algn="tl">
                      <a:srgbClr val="000000">
                        <a:alpha val="43137"/>
                      </a:srgbClr>
                    </a:outerShdw>
                  </a:effectLst>
                </a:rPr>
                <a:t>67.57 (8.74)</a:t>
              </a:r>
              <a:endParaRPr lang="en-GB" sz="1400" dirty="0">
                <a:solidFill>
                  <a:schemeClr val="bg1"/>
                </a:solidFill>
                <a:effectLst>
                  <a:outerShdw blurRad="38100" dist="38100" dir="2700000" algn="tl">
                    <a:srgbClr val="000000">
                      <a:alpha val="43137"/>
                    </a:srgbClr>
                  </a:outerShdw>
                </a:effectLst>
                <a:cs typeface="Calibri" pitchFamily="34" charset="0"/>
              </a:endParaRPr>
            </a:p>
          </p:txBody>
        </p:sp>
      </p:grpSp>
      <p:grpSp>
        <p:nvGrpSpPr>
          <p:cNvPr id="27" name="Group 26"/>
          <p:cNvGrpSpPr/>
          <p:nvPr/>
        </p:nvGrpSpPr>
        <p:grpSpPr>
          <a:xfrm>
            <a:off x="4332461" y="2901059"/>
            <a:ext cx="2981197" cy="1064712"/>
            <a:chOff x="4346529" y="2724412"/>
            <a:chExt cx="2981197" cy="1064712"/>
          </a:xfrm>
        </p:grpSpPr>
        <p:sp>
          <p:nvSpPr>
            <p:cNvPr id="15" name="Rounded Rectangle 14"/>
            <p:cNvSpPr/>
            <p:nvPr/>
          </p:nvSpPr>
          <p:spPr>
            <a:xfrm>
              <a:off x="4346529" y="2724412"/>
              <a:ext cx="2981197" cy="1064712"/>
            </a:xfrm>
            <a:prstGeom prst="roundRect">
              <a:avLst/>
            </a:prstGeom>
            <a:solidFill>
              <a:schemeClr val="bg2"/>
            </a:solidFill>
            <a:ln w="28575">
              <a:solidFill>
                <a:schemeClr val="bg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endParaRPr lang="en-GB" sz="180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TextBox 15"/>
            <p:cNvSpPr txBox="1"/>
            <p:nvPr/>
          </p:nvSpPr>
          <p:spPr>
            <a:xfrm>
              <a:off x="4471789" y="2776652"/>
              <a:ext cx="2743202" cy="969496"/>
            </a:xfrm>
            <a:prstGeom prst="rect">
              <a:avLst/>
            </a:prstGeom>
            <a:noFill/>
          </p:spPr>
          <p:txBody>
            <a:bodyPr wrap="square" rtlCol="0">
              <a:spAutoFit/>
            </a:bodyPr>
            <a:lstStyle/>
            <a:p>
              <a:pPr lvl="0"/>
              <a:r>
                <a:rPr lang="en-GB" b="1" dirty="0" smtClean="0">
                  <a:solidFill>
                    <a:schemeClr val="bg1"/>
                  </a:solidFill>
                  <a:effectLst>
                    <a:outerShdw blurRad="38100" dist="38100" dir="2700000" algn="tl">
                      <a:srgbClr val="000000">
                        <a:alpha val="43137"/>
                      </a:srgbClr>
                    </a:outerShdw>
                  </a:effectLst>
                  <a:cs typeface="Calibri" pitchFamily="34" charset="0"/>
                </a:rPr>
                <a:t>Small group lessons</a:t>
              </a:r>
              <a:br>
                <a:rPr lang="en-GB" b="1" dirty="0" smtClean="0">
                  <a:solidFill>
                    <a:schemeClr val="bg1"/>
                  </a:solidFill>
                  <a:effectLst>
                    <a:outerShdw blurRad="38100" dist="38100" dir="2700000" algn="tl">
                      <a:srgbClr val="000000">
                        <a:alpha val="43137"/>
                      </a:srgbClr>
                    </a:outerShdw>
                  </a:effectLst>
                  <a:cs typeface="Calibri" pitchFamily="34" charset="0"/>
                </a:rPr>
              </a:br>
              <a:endParaRPr lang="en-GB" sz="500" b="1" dirty="0">
                <a:solidFill>
                  <a:schemeClr val="bg1"/>
                </a:solidFill>
                <a:effectLst>
                  <a:outerShdw blurRad="38100" dist="38100" dir="2700000" algn="tl">
                    <a:srgbClr val="000000">
                      <a:alpha val="43137"/>
                    </a:srgbClr>
                  </a:outerShdw>
                </a:effectLst>
                <a:cs typeface="Calibri" pitchFamily="34" charset="0"/>
              </a:endParaRPr>
            </a:p>
            <a:p>
              <a:r>
                <a:rPr lang="en-GB" sz="1400" dirty="0" smtClean="0">
                  <a:solidFill>
                    <a:schemeClr val="bg1"/>
                  </a:solidFill>
                  <a:effectLst>
                    <a:outerShdw blurRad="38100" dist="38100" dir="2700000" algn="tl">
                      <a:srgbClr val="000000">
                        <a:alpha val="43137"/>
                      </a:srgbClr>
                    </a:outerShdw>
                  </a:effectLst>
                  <a:cs typeface="Calibri" pitchFamily="34" charset="0"/>
                </a:rPr>
                <a:t>N=32 (26 women, 6 men)</a:t>
              </a:r>
              <a:br>
                <a:rPr lang="en-GB" sz="1400" dirty="0" smtClean="0">
                  <a:solidFill>
                    <a:schemeClr val="bg1"/>
                  </a:solidFill>
                  <a:effectLst>
                    <a:outerShdw blurRad="38100" dist="38100" dir="2700000" algn="tl">
                      <a:srgbClr val="000000">
                        <a:alpha val="43137"/>
                      </a:srgbClr>
                    </a:outerShdw>
                  </a:effectLst>
                  <a:cs typeface="Calibri" pitchFamily="34" charset="0"/>
                </a:rPr>
              </a:br>
              <a:r>
                <a:rPr lang="en-GB" sz="1400" dirty="0" smtClean="0">
                  <a:solidFill>
                    <a:schemeClr val="bg1"/>
                  </a:solidFill>
                  <a:effectLst>
                    <a:outerShdw blurRad="38100" dist="38100" dir="2700000" algn="tl">
                      <a:srgbClr val="000000">
                        <a:alpha val="43137"/>
                      </a:srgbClr>
                    </a:outerShdw>
                  </a:effectLst>
                  <a:cs typeface="Calibri" pitchFamily="34" charset="0"/>
                </a:rPr>
                <a:t>Age=</a:t>
              </a:r>
              <a:r>
                <a:rPr kumimoji="0" lang="en-GB" sz="1400" u="none" strike="noStrike" cap="none" normalizeH="0" baseline="0" dirty="0" smtClean="0">
                  <a:ln>
                    <a:noFill/>
                  </a:ln>
                  <a:solidFill>
                    <a:schemeClr val="bg1"/>
                  </a:solidFill>
                  <a:effectLst>
                    <a:outerShdw blurRad="38100" dist="38100" dir="2700000" algn="tl">
                      <a:srgbClr val="000000">
                        <a:alpha val="43137"/>
                      </a:srgbClr>
                    </a:outerShdw>
                  </a:effectLst>
                </a:rPr>
                <a:t>69.88 (9.85)</a:t>
              </a:r>
              <a:endParaRPr kumimoji="0" lang="en-GB" sz="1400" b="0" i="0" u="none" strike="noStrike" cap="none" normalizeH="0" baseline="0" dirty="0" smtClean="0">
                <a:ln>
                  <a:noFill/>
                </a:ln>
                <a:solidFill>
                  <a:schemeClr val="bg1"/>
                </a:solidFill>
                <a:effectLst>
                  <a:outerShdw blurRad="38100" dist="38100" dir="2700000" algn="tl">
                    <a:srgbClr val="000000">
                      <a:alpha val="43137"/>
                    </a:srgbClr>
                  </a:outerShdw>
                </a:effectLst>
                <a:cs typeface="Calibri" pitchFamily="34" charset="0"/>
              </a:endParaRPr>
            </a:p>
          </p:txBody>
        </p:sp>
      </p:grpSp>
      <p:grpSp>
        <p:nvGrpSpPr>
          <p:cNvPr id="26" name="Group 25"/>
          <p:cNvGrpSpPr/>
          <p:nvPr/>
        </p:nvGrpSpPr>
        <p:grpSpPr>
          <a:xfrm>
            <a:off x="4332462" y="4142196"/>
            <a:ext cx="2981197" cy="1064712"/>
            <a:chOff x="4346530" y="3965549"/>
            <a:chExt cx="2981197" cy="1064712"/>
          </a:xfrm>
        </p:grpSpPr>
        <p:sp>
          <p:nvSpPr>
            <p:cNvPr id="18" name="Rounded Rectangle 17"/>
            <p:cNvSpPr/>
            <p:nvPr/>
          </p:nvSpPr>
          <p:spPr>
            <a:xfrm>
              <a:off x="4346530" y="3965549"/>
              <a:ext cx="2981197" cy="1064712"/>
            </a:xfrm>
            <a:prstGeom prst="roundRect">
              <a:avLst/>
            </a:prstGeom>
            <a:solidFill>
              <a:schemeClr val="bg2"/>
            </a:solidFill>
            <a:ln w="28575">
              <a:solidFill>
                <a:schemeClr val="bg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endParaRPr lang="en-GB" sz="180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9" name="TextBox 18"/>
            <p:cNvSpPr txBox="1"/>
            <p:nvPr/>
          </p:nvSpPr>
          <p:spPr>
            <a:xfrm>
              <a:off x="4471790" y="4026045"/>
              <a:ext cx="2743202" cy="969496"/>
            </a:xfrm>
            <a:prstGeom prst="rect">
              <a:avLst/>
            </a:prstGeom>
            <a:noFill/>
          </p:spPr>
          <p:txBody>
            <a:bodyPr wrap="square" rtlCol="0">
              <a:spAutoFit/>
            </a:bodyPr>
            <a:lstStyle/>
            <a:p>
              <a:r>
                <a:rPr lang="en-GB" b="1" dirty="0" smtClean="0">
                  <a:solidFill>
                    <a:schemeClr val="bg1"/>
                  </a:solidFill>
                  <a:effectLst>
                    <a:outerShdw blurRad="38100" dist="38100" dir="2700000" algn="tl">
                      <a:srgbClr val="000000">
                        <a:alpha val="43137"/>
                      </a:srgbClr>
                    </a:outerShdw>
                  </a:effectLst>
                  <a:cs typeface="Calibri" pitchFamily="34" charset="0"/>
                </a:rPr>
                <a:t>Creative workshops</a:t>
              </a:r>
              <a:br>
                <a:rPr lang="en-GB" b="1" dirty="0" smtClean="0">
                  <a:solidFill>
                    <a:schemeClr val="bg1"/>
                  </a:solidFill>
                  <a:effectLst>
                    <a:outerShdw blurRad="38100" dist="38100" dir="2700000" algn="tl">
                      <a:srgbClr val="000000">
                        <a:alpha val="43137"/>
                      </a:srgbClr>
                    </a:outerShdw>
                  </a:effectLst>
                  <a:cs typeface="Calibri" pitchFamily="34" charset="0"/>
                </a:rPr>
              </a:br>
              <a:endParaRPr lang="en-GB" sz="500" b="1" dirty="0" smtClean="0">
                <a:solidFill>
                  <a:schemeClr val="bg1"/>
                </a:solidFill>
                <a:effectLst>
                  <a:outerShdw blurRad="38100" dist="38100" dir="2700000" algn="tl">
                    <a:srgbClr val="000000">
                      <a:alpha val="43137"/>
                    </a:srgbClr>
                  </a:outerShdw>
                </a:effectLst>
                <a:cs typeface="Calibri" pitchFamily="34" charset="0"/>
              </a:endParaRPr>
            </a:p>
            <a:p>
              <a:r>
                <a:rPr lang="en-GB" sz="1400" dirty="0" smtClean="0">
                  <a:solidFill>
                    <a:schemeClr val="bg1"/>
                  </a:solidFill>
                  <a:effectLst>
                    <a:outerShdw blurRad="38100" dist="38100" dir="2700000" algn="tl">
                      <a:srgbClr val="000000">
                        <a:alpha val="43137"/>
                      </a:srgbClr>
                    </a:outerShdw>
                  </a:effectLst>
                  <a:cs typeface="Calibri" pitchFamily="34" charset="0"/>
                </a:rPr>
                <a:t>N=15 (12 women, 3 men)</a:t>
              </a:r>
              <a:br>
                <a:rPr lang="en-GB" sz="1400" dirty="0" smtClean="0">
                  <a:solidFill>
                    <a:schemeClr val="bg1"/>
                  </a:solidFill>
                  <a:effectLst>
                    <a:outerShdw blurRad="38100" dist="38100" dir="2700000" algn="tl">
                      <a:srgbClr val="000000">
                        <a:alpha val="43137"/>
                      </a:srgbClr>
                    </a:outerShdw>
                  </a:effectLst>
                  <a:cs typeface="Calibri" pitchFamily="34" charset="0"/>
                </a:rPr>
              </a:br>
              <a:r>
                <a:rPr lang="en-GB" sz="1400" dirty="0" smtClean="0">
                  <a:solidFill>
                    <a:schemeClr val="bg1"/>
                  </a:solidFill>
                  <a:effectLst>
                    <a:outerShdw blurRad="38100" dist="38100" dir="2700000" algn="tl">
                      <a:srgbClr val="000000">
                        <a:alpha val="43137"/>
                      </a:srgbClr>
                    </a:outerShdw>
                  </a:effectLst>
                  <a:cs typeface="Calibri" pitchFamily="34" charset="0"/>
                </a:rPr>
                <a:t>Age=</a:t>
              </a:r>
              <a:r>
                <a:rPr kumimoji="0" lang="en-GB" sz="1400" u="none" strike="noStrike" cap="none" normalizeH="0" baseline="0" dirty="0" smtClean="0">
                  <a:ln>
                    <a:noFill/>
                  </a:ln>
                  <a:solidFill>
                    <a:schemeClr val="bg1"/>
                  </a:solidFill>
                  <a:effectLst>
                    <a:outerShdw blurRad="38100" dist="38100" dir="2700000" algn="tl">
                      <a:srgbClr val="000000">
                        <a:alpha val="43137"/>
                      </a:srgbClr>
                    </a:outerShdw>
                  </a:effectLst>
                </a:rPr>
                <a:t>64.60 (8.43)</a:t>
              </a:r>
              <a:endParaRPr kumimoji="0" lang="en-GB" sz="1400" b="0" i="0" u="none" strike="noStrike" cap="none" normalizeH="0" baseline="0" dirty="0" smtClean="0">
                <a:ln>
                  <a:noFill/>
                </a:ln>
                <a:solidFill>
                  <a:schemeClr val="bg1"/>
                </a:solidFill>
                <a:effectLst>
                  <a:outerShdw blurRad="38100" dist="38100" dir="2700000" algn="tl">
                    <a:srgbClr val="000000">
                      <a:alpha val="43137"/>
                    </a:srgbClr>
                  </a:outerShdw>
                </a:effectLst>
                <a:cs typeface="Calibri" pitchFamily="34" charset="0"/>
              </a:endParaRPr>
            </a:p>
          </p:txBody>
        </p:sp>
      </p:grpSp>
      <p:grpSp>
        <p:nvGrpSpPr>
          <p:cNvPr id="25" name="Group 24"/>
          <p:cNvGrpSpPr/>
          <p:nvPr/>
        </p:nvGrpSpPr>
        <p:grpSpPr>
          <a:xfrm>
            <a:off x="4332462" y="5369747"/>
            <a:ext cx="2981197" cy="1064712"/>
            <a:chOff x="4346530" y="5193100"/>
            <a:chExt cx="2981197" cy="1064712"/>
          </a:xfrm>
        </p:grpSpPr>
        <p:sp>
          <p:nvSpPr>
            <p:cNvPr id="21" name="Rounded Rectangle 20"/>
            <p:cNvSpPr/>
            <p:nvPr/>
          </p:nvSpPr>
          <p:spPr>
            <a:xfrm>
              <a:off x="4346530" y="5193100"/>
              <a:ext cx="2981197" cy="1064712"/>
            </a:xfrm>
            <a:prstGeom prst="roundRect">
              <a:avLst/>
            </a:prstGeom>
            <a:solidFill>
              <a:schemeClr val="bg2"/>
            </a:solidFill>
            <a:ln w="28575">
              <a:solidFill>
                <a:schemeClr val="bg2">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endParaRPr lang="en-GB" sz="180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2" name="TextBox 21"/>
            <p:cNvSpPr txBox="1"/>
            <p:nvPr/>
          </p:nvSpPr>
          <p:spPr>
            <a:xfrm>
              <a:off x="4471790" y="5244271"/>
              <a:ext cx="2743202" cy="969496"/>
            </a:xfrm>
            <a:prstGeom prst="rect">
              <a:avLst/>
            </a:prstGeom>
            <a:noFill/>
          </p:spPr>
          <p:txBody>
            <a:bodyPr wrap="square" rtlCol="0">
              <a:spAutoFit/>
            </a:bodyPr>
            <a:lstStyle/>
            <a:p>
              <a:r>
                <a:rPr lang="en-GB" b="1" dirty="0" smtClean="0">
                  <a:solidFill>
                    <a:schemeClr val="bg1"/>
                  </a:solidFill>
                  <a:effectLst>
                    <a:outerShdw blurRad="38100" dist="38100" dir="2700000" algn="tl">
                      <a:srgbClr val="000000">
                        <a:alpha val="43137"/>
                      </a:srgbClr>
                    </a:outerShdw>
                  </a:effectLst>
                  <a:cs typeface="Calibri" pitchFamily="34" charset="0"/>
                </a:rPr>
                <a:t>U3A activities</a:t>
              </a:r>
              <a:r>
                <a:rPr lang="en-GB" dirty="0" smtClean="0">
                  <a:solidFill>
                    <a:schemeClr val="bg1"/>
                  </a:solidFill>
                  <a:effectLst>
                    <a:outerShdw blurRad="38100" dist="38100" dir="2700000" algn="tl">
                      <a:srgbClr val="000000">
                        <a:alpha val="43137"/>
                      </a:srgbClr>
                    </a:outerShdw>
                  </a:effectLst>
                  <a:cs typeface="Calibri" pitchFamily="34" charset="0"/>
                </a:rPr>
                <a:t/>
              </a:r>
              <a:br>
                <a:rPr lang="en-GB" dirty="0" smtClean="0">
                  <a:solidFill>
                    <a:schemeClr val="bg1"/>
                  </a:solidFill>
                  <a:effectLst>
                    <a:outerShdw blurRad="38100" dist="38100" dir="2700000" algn="tl">
                      <a:srgbClr val="000000">
                        <a:alpha val="43137"/>
                      </a:srgbClr>
                    </a:outerShdw>
                  </a:effectLst>
                  <a:cs typeface="Calibri" pitchFamily="34" charset="0"/>
                </a:rPr>
              </a:br>
              <a:endParaRPr lang="en-GB" sz="500" dirty="0" smtClean="0">
                <a:solidFill>
                  <a:schemeClr val="bg1"/>
                </a:solidFill>
                <a:effectLst>
                  <a:outerShdw blurRad="38100" dist="38100" dir="2700000" algn="tl">
                    <a:srgbClr val="000000">
                      <a:alpha val="43137"/>
                    </a:srgbClr>
                  </a:outerShdw>
                </a:effectLst>
                <a:cs typeface="Calibri" pitchFamily="34" charset="0"/>
              </a:endParaRPr>
            </a:p>
            <a:p>
              <a:r>
                <a:rPr lang="en-GB" sz="1400" dirty="0" smtClean="0">
                  <a:solidFill>
                    <a:schemeClr val="bg1"/>
                  </a:solidFill>
                  <a:effectLst>
                    <a:outerShdw blurRad="38100" dist="38100" dir="2700000" algn="tl">
                      <a:srgbClr val="000000">
                        <a:alpha val="43137"/>
                      </a:srgbClr>
                    </a:outerShdw>
                  </a:effectLst>
                  <a:cs typeface="Calibri" pitchFamily="34" charset="0"/>
                </a:rPr>
                <a:t>N=30 (23 women, 5 men, 2 NR)</a:t>
              </a:r>
              <a:br>
                <a:rPr lang="en-GB" sz="1400" dirty="0" smtClean="0">
                  <a:solidFill>
                    <a:schemeClr val="bg1"/>
                  </a:solidFill>
                  <a:effectLst>
                    <a:outerShdw blurRad="38100" dist="38100" dir="2700000" algn="tl">
                      <a:srgbClr val="000000">
                        <a:alpha val="43137"/>
                      </a:srgbClr>
                    </a:outerShdw>
                  </a:effectLst>
                  <a:cs typeface="Calibri" pitchFamily="34" charset="0"/>
                </a:rPr>
              </a:br>
              <a:r>
                <a:rPr lang="en-GB" sz="1400" dirty="0" smtClean="0">
                  <a:solidFill>
                    <a:schemeClr val="bg1"/>
                  </a:solidFill>
                  <a:effectLst>
                    <a:outerShdw blurRad="38100" dist="38100" dir="2700000" algn="tl">
                      <a:srgbClr val="000000">
                        <a:alpha val="43137"/>
                      </a:srgbClr>
                    </a:outerShdw>
                  </a:effectLst>
                  <a:cs typeface="Calibri" pitchFamily="34" charset="0"/>
                </a:rPr>
                <a:t>Age=</a:t>
              </a:r>
              <a:r>
                <a:rPr kumimoji="0" lang="en-GB" sz="1400" u="none" strike="noStrike" cap="none" normalizeH="0" baseline="0" dirty="0" smtClean="0">
                  <a:ln>
                    <a:noFill/>
                  </a:ln>
                  <a:solidFill>
                    <a:schemeClr val="bg1"/>
                  </a:solidFill>
                  <a:effectLst>
                    <a:outerShdw blurRad="38100" dist="38100" dir="2700000" algn="tl">
                      <a:srgbClr val="000000">
                        <a:alpha val="43137"/>
                      </a:srgbClr>
                    </a:outerShdw>
                  </a:effectLst>
                </a:rPr>
                <a:t>67.55 (7.40)</a:t>
              </a:r>
              <a:endParaRPr kumimoji="0" lang="en-GB" sz="1400" b="0" i="0" u="none" strike="noStrike" cap="none" normalizeH="0" baseline="0" dirty="0" smtClean="0">
                <a:ln>
                  <a:noFill/>
                </a:ln>
                <a:solidFill>
                  <a:schemeClr val="bg1"/>
                </a:solidFill>
                <a:effectLst>
                  <a:outerShdw blurRad="38100" dist="38100" dir="2700000" algn="tl">
                    <a:srgbClr val="000000">
                      <a:alpha val="43137"/>
                    </a:srgbClr>
                  </a:outerShdw>
                </a:effectLst>
                <a:cs typeface="Calibri" pitchFamily="34" charset="0"/>
              </a:endParaRPr>
            </a:p>
          </p:txBody>
        </p:sp>
      </p:grpSp>
      <p:grpSp>
        <p:nvGrpSpPr>
          <p:cNvPr id="48" name="Group 47"/>
          <p:cNvGrpSpPr/>
          <p:nvPr/>
        </p:nvGrpSpPr>
        <p:grpSpPr>
          <a:xfrm>
            <a:off x="7690981" y="1679238"/>
            <a:ext cx="848056" cy="4773477"/>
            <a:chOff x="7690981" y="1502591"/>
            <a:chExt cx="848056" cy="4773477"/>
          </a:xfrm>
        </p:grpSpPr>
        <p:sp>
          <p:nvSpPr>
            <p:cNvPr id="23" name="Rounded Rectangle 22"/>
            <p:cNvSpPr/>
            <p:nvPr/>
          </p:nvSpPr>
          <p:spPr>
            <a:xfrm>
              <a:off x="7690981" y="1502591"/>
              <a:ext cx="848056" cy="4773477"/>
            </a:xfrm>
            <a:prstGeom prst="roundRect">
              <a:avLst/>
            </a:prstGeom>
            <a:solidFill>
              <a:schemeClr val="bg2"/>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7838010" y="1508321"/>
              <a:ext cx="553998" cy="4755221"/>
            </a:xfrm>
            <a:prstGeom prst="rect">
              <a:avLst/>
            </a:prstGeom>
            <a:noFill/>
          </p:spPr>
          <p:txBody>
            <a:bodyPr vert="vert270" wrap="square" rtlCol="0">
              <a:spAutoFit/>
            </a:bodyPr>
            <a:lstStyle/>
            <a:p>
              <a:pPr algn="ctr"/>
              <a:r>
                <a:rPr lang="en-GB" b="1" dirty="0">
                  <a:solidFill>
                    <a:schemeClr val="bg1"/>
                  </a:solidFill>
                </a:rPr>
                <a:t>Interviews </a:t>
              </a:r>
              <a:r>
                <a:rPr lang="en-GB" b="1" dirty="0" smtClean="0">
                  <a:solidFill>
                    <a:schemeClr val="bg1"/>
                  </a:solidFill>
                </a:rPr>
                <a:t> | WEMWBS | HPLP</a:t>
              </a:r>
              <a:endParaRPr lang="en-GB" b="1" dirty="0">
                <a:solidFill>
                  <a:schemeClr val="bg1"/>
                </a:solidFill>
              </a:endParaRPr>
            </a:p>
          </p:txBody>
        </p:sp>
      </p:grpSp>
      <p:cxnSp>
        <p:nvCxnSpPr>
          <p:cNvPr id="55" name="Straight Arrow Connector 54"/>
          <p:cNvCxnSpPr>
            <a:stCxn id="12" idx="3"/>
          </p:cNvCxnSpPr>
          <p:nvPr/>
        </p:nvCxnSpPr>
        <p:spPr>
          <a:xfrm>
            <a:off x="7313659" y="2193338"/>
            <a:ext cx="363254"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13659" y="3427149"/>
            <a:ext cx="363254"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313658" y="4674552"/>
            <a:ext cx="363254"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313659" y="5877174"/>
            <a:ext cx="363254"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28423" y="1660982"/>
            <a:ext cx="848056" cy="4779207"/>
            <a:chOff x="3156559" y="1484335"/>
            <a:chExt cx="848056" cy="4779207"/>
          </a:xfrm>
        </p:grpSpPr>
        <p:sp>
          <p:nvSpPr>
            <p:cNvPr id="24" name="Rounded Rectangle 23"/>
            <p:cNvSpPr/>
            <p:nvPr/>
          </p:nvSpPr>
          <p:spPr>
            <a:xfrm>
              <a:off x="3156559" y="1484335"/>
              <a:ext cx="848056" cy="4773477"/>
            </a:xfrm>
            <a:prstGeom prst="roundRect">
              <a:avLst/>
            </a:prstGeom>
            <a:solidFill>
              <a:schemeClr val="bg2"/>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303588" y="1508321"/>
              <a:ext cx="553998" cy="4755221"/>
            </a:xfrm>
            <a:prstGeom prst="rect">
              <a:avLst/>
            </a:prstGeom>
            <a:noFill/>
          </p:spPr>
          <p:txBody>
            <a:bodyPr vert="vert270" wrap="square" rtlCol="0">
              <a:spAutoFit/>
            </a:bodyPr>
            <a:lstStyle/>
            <a:p>
              <a:pPr algn="ctr"/>
              <a:r>
                <a:rPr lang="en-GB" b="1" dirty="0" smtClean="0">
                  <a:solidFill>
                    <a:schemeClr val="bg1"/>
                  </a:solidFill>
                </a:rPr>
                <a:t>Demographics | WEMWBS | HPLP</a:t>
              </a:r>
              <a:endParaRPr lang="en-GB" b="1" dirty="0">
                <a:solidFill>
                  <a:schemeClr val="bg1"/>
                </a:solidFill>
              </a:endParaRPr>
            </a:p>
          </p:txBody>
        </p:sp>
      </p:grpSp>
    </p:spTree>
    <p:extLst>
      <p:ext uri="{BB962C8B-B14F-4D97-AF65-F5344CB8AC3E}">
        <p14:creationId xmlns:p14="http://schemas.microsoft.com/office/powerpoint/2010/main" val="8697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par>
                                <p:cTn id="40" presetID="22" presetClass="entr" presetSubtype="8"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par>
                                <p:cTn id="43" presetID="22" presetClass="entr" presetSubtype="8"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a:t>
            </a:r>
            <a:endParaRPr lang="en-GB" dirty="0"/>
          </a:p>
        </p:txBody>
      </p:sp>
      <p:sp>
        <p:nvSpPr>
          <p:cNvPr id="3" name="Content Placeholder 2"/>
          <p:cNvSpPr>
            <a:spLocks noGrp="1"/>
          </p:cNvSpPr>
          <p:nvPr>
            <p:ph idx="1"/>
          </p:nvPr>
        </p:nvSpPr>
        <p:spPr/>
        <p:txBody>
          <a:bodyPr/>
          <a:lstStyle/>
          <a:p>
            <a:r>
              <a:rPr lang="en-GB" dirty="0" smtClean="0"/>
              <a:t>Warwick-Edinburgh Mental Wellbeing Scale</a:t>
            </a:r>
          </a:p>
          <a:p>
            <a:r>
              <a:rPr lang="en-GB" dirty="0" smtClean="0"/>
              <a:t>Short 7-item version</a:t>
            </a:r>
          </a:p>
          <a:p>
            <a:r>
              <a:rPr lang="en-GB" dirty="0" smtClean="0"/>
              <a:t>Hedonic </a:t>
            </a:r>
            <a:r>
              <a:rPr lang="en-GB" dirty="0"/>
              <a:t>and </a:t>
            </a:r>
            <a:r>
              <a:rPr lang="en-GB" dirty="0" err="1" smtClean="0"/>
              <a:t>eudaimonic</a:t>
            </a:r>
            <a:r>
              <a:rPr lang="en-GB" dirty="0" smtClean="0"/>
              <a:t> perspectives</a:t>
            </a:r>
          </a:p>
        </p:txBody>
      </p:sp>
    </p:spTree>
    <p:extLst>
      <p:ext uri="{BB962C8B-B14F-4D97-AF65-F5344CB8AC3E}">
        <p14:creationId xmlns:p14="http://schemas.microsoft.com/office/powerpoint/2010/main" val="205990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GB" dirty="0"/>
              <a:t>Health promotion (HPLP II)</a:t>
            </a:r>
          </a:p>
        </p:txBody>
      </p:sp>
      <p:graphicFrame>
        <p:nvGraphicFramePr>
          <p:cNvPr id="318505" name="Group 41"/>
          <p:cNvGraphicFramePr>
            <a:graphicFrameLocks noGrp="1"/>
          </p:cNvGraphicFramePr>
          <p:nvPr>
            <p:ph idx="1"/>
            <p:extLst>
              <p:ext uri="{D42A27DB-BD31-4B8C-83A1-F6EECF244321}">
                <p14:modId xmlns:p14="http://schemas.microsoft.com/office/powerpoint/2010/main" val="3290435286"/>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Health responsibility</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Physical activity</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Nutrition</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Interpersonal relations</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Spiritual growth</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Stress management</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99820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GB"/>
              <a:t>Health promotion (HPLP II)</a:t>
            </a:r>
          </a:p>
        </p:txBody>
      </p:sp>
      <p:graphicFrame>
        <p:nvGraphicFramePr>
          <p:cNvPr id="379942" name="Group 38"/>
          <p:cNvGraphicFramePr>
            <a:graphicFrameLocks noGrp="1"/>
          </p:cNvGraphicFramePr>
          <p:nvPr>
            <p:ph idx="1"/>
            <p:extLst>
              <p:ext uri="{D42A27DB-BD31-4B8C-83A1-F6EECF244321}">
                <p14:modId xmlns:p14="http://schemas.microsoft.com/office/powerpoint/2010/main" val="957219207"/>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Health responsibility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Discuss my health concerns with health professionals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Physical activity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Nutrition</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Interpersonal relations</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Spiritual growth</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Stress management</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7890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GB"/>
              <a:t>Health promotion (HPLP II)</a:t>
            </a:r>
          </a:p>
        </p:txBody>
      </p:sp>
      <p:graphicFrame>
        <p:nvGraphicFramePr>
          <p:cNvPr id="381988" name="Group 36"/>
          <p:cNvGraphicFramePr>
            <a:graphicFrameLocks noGrp="1"/>
          </p:cNvGraphicFramePr>
          <p:nvPr>
            <p:ph idx="1"/>
            <p:extLst>
              <p:ext uri="{D42A27DB-BD31-4B8C-83A1-F6EECF244321}">
                <p14:modId xmlns:p14="http://schemas.microsoft.com/office/powerpoint/2010/main" val="679879089"/>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Health responsibility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Discuss my health concerns with health professionals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Physical activity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Follow a planned exercise programme (n=8).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Nutrition</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Interpersonal relations</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Spiritual growth</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Stress management</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85067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GB"/>
              <a:t>Health promotion (HPLP II)</a:t>
            </a:r>
          </a:p>
        </p:txBody>
      </p:sp>
      <p:graphicFrame>
        <p:nvGraphicFramePr>
          <p:cNvPr id="384036" name="Group 36"/>
          <p:cNvGraphicFramePr>
            <a:graphicFrameLocks noGrp="1"/>
          </p:cNvGraphicFramePr>
          <p:nvPr>
            <p:ph idx="1"/>
            <p:extLst>
              <p:ext uri="{D42A27DB-BD31-4B8C-83A1-F6EECF244321}">
                <p14:modId xmlns:p14="http://schemas.microsoft.com/office/powerpoint/2010/main" val="1170857053"/>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Health responsibility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Discuss my health concerns with health professionals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Physical activity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Follow a planned exercise programme (n=8).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Nutrition</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Eat 3-5 servings of vegetables every day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Interpersonal relations</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Spiritual growth</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Stress management</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851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GB"/>
              <a:t>Health promotion (HPLP II)</a:t>
            </a:r>
          </a:p>
        </p:txBody>
      </p:sp>
      <p:graphicFrame>
        <p:nvGraphicFramePr>
          <p:cNvPr id="386084" name="Group 36"/>
          <p:cNvGraphicFramePr>
            <a:graphicFrameLocks noGrp="1"/>
          </p:cNvGraphicFramePr>
          <p:nvPr>
            <p:ph idx="1"/>
            <p:extLst>
              <p:ext uri="{D42A27DB-BD31-4B8C-83A1-F6EECF244321}">
                <p14:modId xmlns:p14="http://schemas.microsoft.com/office/powerpoint/2010/main" val="4010044700"/>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Health responsibility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Discuss my health concerns with health professionals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Physical activity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Follow a planned exercise programme (n=8).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Nutrition</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Eat 3-5 servings of vegetables every day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Interpersonal relations</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Touch and am touched by people I care about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Spiritual growth</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Stress management</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2725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GB"/>
              <a:t>Health promotion (HPLP II)</a:t>
            </a:r>
          </a:p>
        </p:txBody>
      </p:sp>
      <p:graphicFrame>
        <p:nvGraphicFramePr>
          <p:cNvPr id="388132" name="Group 36"/>
          <p:cNvGraphicFramePr>
            <a:graphicFrameLocks noGrp="1"/>
          </p:cNvGraphicFramePr>
          <p:nvPr>
            <p:ph idx="1"/>
            <p:extLst>
              <p:ext uri="{D42A27DB-BD31-4B8C-83A1-F6EECF244321}">
                <p14:modId xmlns:p14="http://schemas.microsoft.com/office/powerpoint/2010/main" val="324143168"/>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Health responsibility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Discuss my health concerns with health professionals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Physical activity</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Follow a planned exercise programme (n=8).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Nutrition</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Eat 3-5 servings of vegetables every day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Interpersonal relations</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folHlink"/>
                          </a:solidFill>
                          <a:effectLst/>
                          <a:latin typeface="Calibri" pitchFamily="34" charset="0"/>
                        </a:rPr>
                        <a:t>Touch and am touched by people I care about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Spiritual growth</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Am aware of what is important in my life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Stress management</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endParaRPr kumimoji="0" 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04081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GB"/>
              <a:t>Health promotion (HPLP II)</a:t>
            </a:r>
          </a:p>
        </p:txBody>
      </p:sp>
      <p:graphicFrame>
        <p:nvGraphicFramePr>
          <p:cNvPr id="390180" name="Group 36"/>
          <p:cNvGraphicFramePr>
            <a:graphicFrameLocks noGrp="1"/>
          </p:cNvGraphicFramePr>
          <p:nvPr>
            <p:ph idx="1"/>
            <p:extLst>
              <p:ext uri="{D42A27DB-BD31-4B8C-83A1-F6EECF244321}">
                <p14:modId xmlns:p14="http://schemas.microsoft.com/office/powerpoint/2010/main" val="1447601436"/>
              </p:ext>
            </p:extLst>
          </p:nvPr>
        </p:nvGraphicFramePr>
        <p:xfrm>
          <a:off x="650875" y="1516063"/>
          <a:ext cx="7874000" cy="4984752"/>
        </p:xfrm>
        <a:graphic>
          <a:graphicData uri="http://schemas.openxmlformats.org/drawingml/2006/table">
            <a:tbl>
              <a:tblPr/>
              <a:tblGrid>
                <a:gridCol w="2906713"/>
                <a:gridCol w="4967287"/>
              </a:tblGrid>
              <a:tr h="541338">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Subscale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Health responsibility</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folHlink"/>
                          </a:solidFill>
                          <a:effectLst/>
                          <a:latin typeface="Calibri" pitchFamily="34" charset="0"/>
                        </a:rPr>
                        <a:t>Discuss my health concerns with health professionals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Physical activity</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folHlink"/>
                          </a:solidFill>
                          <a:effectLst/>
                          <a:latin typeface="Calibri" pitchFamily="34" charset="0"/>
                        </a:rPr>
                        <a:t>Follow a planned exercise programme (n=8).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Nutrition</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folHlink"/>
                          </a:solidFill>
                          <a:effectLst/>
                          <a:latin typeface="Calibri" pitchFamily="34" charset="0"/>
                        </a:rPr>
                        <a:t>Eat 3-5 servings of vegetables every day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Interpersonal relations</a:t>
                      </a:r>
                      <a:br>
                        <a:rPr kumimoji="0" lang="en-GB" sz="2200" b="0" i="0" u="none" strike="noStrike" cap="none" normalizeH="0" baseline="0" dirty="0" smtClean="0">
                          <a:ln>
                            <a:noFill/>
                          </a:ln>
                          <a:solidFill>
                            <a:schemeClr val="tx1"/>
                          </a:solidFill>
                          <a:effectLst/>
                          <a:latin typeface="Calibri" pitchFamily="34" charset="0"/>
                        </a:rPr>
                      </a:br>
                      <a:endParaRPr kumimoji="0" lang="en-GB" sz="22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folHlink"/>
                          </a:solidFill>
                          <a:effectLst/>
                          <a:latin typeface="Calibri" pitchFamily="34" charset="0"/>
                        </a:rPr>
                        <a:t>Touch and am touched by people I care about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Spiritual growth</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folHlink"/>
                          </a:solidFill>
                          <a:effectLst/>
                          <a:latin typeface="Calibri" pitchFamily="34" charset="0"/>
                        </a:rPr>
                        <a:t>Am aware of what is important in my life (n=9).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smtClean="0">
                          <a:ln>
                            <a:noFill/>
                          </a:ln>
                          <a:solidFill>
                            <a:schemeClr val="tx1"/>
                          </a:solidFill>
                          <a:effectLst/>
                          <a:latin typeface="Calibri" pitchFamily="34" charset="0"/>
                        </a:rPr>
                        <a:t>Stress management</a:t>
                      </a:r>
                      <a:br>
                        <a:rPr kumimoji="0" lang="en-GB" sz="2200" b="0" i="0" u="none" strike="noStrike" cap="none" normalizeH="0" baseline="0" smtClean="0">
                          <a:ln>
                            <a:noFill/>
                          </a:ln>
                          <a:solidFill>
                            <a:schemeClr val="tx1"/>
                          </a:solidFill>
                          <a:effectLst/>
                          <a:latin typeface="Calibri" pitchFamily="34" charset="0"/>
                        </a:rPr>
                      </a:br>
                      <a:endParaRPr kumimoji="0" lang="en-GB" sz="2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
                          <a:srgbClr val="AC083A"/>
                        </a:buClr>
                        <a:buSzPct val="60000"/>
                        <a:buFontTx/>
                        <a:buNone/>
                        <a:tabLst/>
                      </a:pPr>
                      <a:r>
                        <a:rPr kumimoji="0" lang="en-GB" sz="2200" b="0" i="0" u="none" strike="noStrike" cap="none" normalizeH="0" baseline="0" dirty="0" smtClean="0">
                          <a:ln>
                            <a:noFill/>
                          </a:ln>
                          <a:solidFill>
                            <a:schemeClr val="tx1"/>
                          </a:solidFill>
                          <a:effectLst/>
                          <a:latin typeface="Calibri" pitchFamily="34" charset="0"/>
                        </a:rPr>
                        <a:t>Pace myself to prevent tiredness (n=8).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891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054981" y="1947602"/>
            <a:ext cx="5007688" cy="3804415"/>
            <a:chOff x="1582" y="1663"/>
            <a:chExt cx="2487" cy="1801"/>
          </a:xfrm>
        </p:grpSpPr>
        <p:sp>
          <p:nvSpPr>
            <p:cNvPr id="4" name="_s297989"/>
            <p:cNvSpPr>
              <a:spLocks noChangeArrowheads="1"/>
            </p:cNvSpPr>
            <p:nvPr/>
          </p:nvSpPr>
          <p:spPr bwMode="auto">
            <a:xfrm>
              <a:off x="2655" y="1663"/>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Research</a:t>
              </a:r>
            </a:p>
          </p:txBody>
        </p:sp>
        <p:sp>
          <p:nvSpPr>
            <p:cNvPr id="5" name="_s297990"/>
            <p:cNvSpPr>
              <a:spLocks noChangeArrowheads="1" noTextEdit="1"/>
            </p:cNvSpPr>
            <p:nvPr/>
          </p:nvSpPr>
          <p:spPr bwMode="auto">
            <a:xfrm>
              <a:off x="2678" y="2462"/>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6" name="_s297991"/>
            <p:cNvSpPr>
              <a:spLocks noChangeArrowheads="1"/>
            </p:cNvSpPr>
            <p:nvPr/>
          </p:nvSpPr>
          <p:spPr bwMode="auto">
            <a:xfrm>
              <a:off x="3661"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bg2"/>
                  </a:solidFill>
                  <a:cs typeface="Calibri" pitchFamily="34" charset="0"/>
                </a:rPr>
                <a:t>Teaching</a:t>
              </a:r>
            </a:p>
          </p:txBody>
        </p:sp>
        <p:sp>
          <p:nvSpPr>
            <p:cNvPr id="7" name="_s297992"/>
            <p:cNvSpPr>
              <a:spLocks noChangeArrowheads="1" noTextEdit="1"/>
            </p:cNvSpPr>
            <p:nvPr/>
          </p:nvSpPr>
          <p:spPr bwMode="auto">
            <a:xfrm>
              <a:off x="2057" y="2461"/>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8" name="_s297993"/>
            <p:cNvSpPr>
              <a:spLocks noChangeArrowheads="1"/>
            </p:cNvSpPr>
            <p:nvPr/>
          </p:nvSpPr>
          <p:spPr bwMode="auto">
            <a:xfrm>
              <a:off x="1582"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bg2"/>
                  </a:solidFill>
                  <a:cs typeface="Calibri" pitchFamily="34" charset="0"/>
                </a:rPr>
                <a:t>Knowledge </a:t>
              </a:r>
              <a:br>
                <a:rPr kumimoji="0" lang="en-GB" sz="2400" i="0" u="none" strike="noStrike" cap="none" normalizeH="0" baseline="0" dirty="0" smtClean="0">
                  <a:ln>
                    <a:noFill/>
                  </a:ln>
                  <a:solidFill>
                    <a:schemeClr val="bg2"/>
                  </a:solidFill>
                  <a:cs typeface="Calibri" pitchFamily="34" charset="0"/>
                </a:rPr>
              </a:br>
              <a:r>
                <a:rPr kumimoji="0" lang="en-GB" sz="2400" i="0" u="none" strike="noStrike" cap="none" normalizeH="0" baseline="0" dirty="0" smtClean="0">
                  <a:ln>
                    <a:noFill/>
                  </a:ln>
                  <a:solidFill>
                    <a:schemeClr val="bg2"/>
                  </a:solidFill>
                  <a:cs typeface="Calibri" pitchFamily="34" charset="0"/>
                </a:rPr>
                <a:t>exchange</a:t>
              </a:r>
            </a:p>
          </p:txBody>
        </p:sp>
        <p:sp>
          <p:nvSpPr>
            <p:cNvPr id="3" name="_s297988"/>
            <p:cNvSpPr>
              <a:spLocks noChangeArrowheads="1" noTextEdit="1"/>
            </p:cNvSpPr>
            <p:nvPr/>
          </p:nvSpPr>
          <p:spPr bwMode="auto">
            <a:xfrm>
              <a:off x="2368" y="1924"/>
              <a:ext cx="983" cy="937"/>
            </a:xfrm>
            <a:prstGeom prst="ellipse">
              <a:avLst/>
            </a:prstGeom>
            <a:solidFill>
              <a:schemeClr val="bg2">
                <a:alpha val="9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1604831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solidFill>
                  <a:schemeClr val="bg2"/>
                </a:solidFill>
              </a:rPr>
              <a:t>Context</a:t>
            </a:r>
          </a:p>
          <a:p>
            <a:r>
              <a:rPr lang="en-GB" dirty="0" smtClean="0">
                <a:solidFill>
                  <a:schemeClr val="bg2"/>
                </a:solidFill>
              </a:rPr>
              <a:t>Methods</a:t>
            </a:r>
          </a:p>
          <a:p>
            <a:r>
              <a:rPr lang="en-GB" dirty="0" smtClean="0">
                <a:effectLst>
                  <a:outerShdw blurRad="38100" dist="38100" dir="2700000" algn="tl">
                    <a:srgbClr val="000000">
                      <a:alpha val="43137"/>
                    </a:srgbClr>
                  </a:outerShdw>
                </a:effectLst>
              </a:rPr>
              <a:t>Questionnaire results</a:t>
            </a:r>
          </a:p>
          <a:p>
            <a:r>
              <a:rPr lang="en-GB" dirty="0" smtClean="0">
                <a:solidFill>
                  <a:schemeClr val="bg2"/>
                </a:solidFill>
              </a:rPr>
              <a:t>Interview results</a:t>
            </a:r>
          </a:p>
        </p:txBody>
      </p:sp>
    </p:spTree>
    <p:extLst>
      <p:ext uri="{BB962C8B-B14F-4D97-AF65-F5344CB8AC3E}">
        <p14:creationId xmlns:p14="http://schemas.microsoft.com/office/powerpoint/2010/main" val="2833659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Wellbeing (all)</a:t>
            </a:r>
            <a:endParaRPr lang="en-GB" dirty="0"/>
          </a:p>
        </p:txBody>
      </p:sp>
      <p:graphicFrame>
        <p:nvGraphicFramePr>
          <p:cNvPr id="4" name="Chart 3"/>
          <p:cNvGraphicFramePr/>
          <p:nvPr>
            <p:extLst>
              <p:ext uri="{D42A27DB-BD31-4B8C-83A1-F6EECF244321}">
                <p14:modId xmlns:p14="http://schemas.microsoft.com/office/powerpoint/2010/main" val="1640122146"/>
              </p:ext>
            </p:extLst>
          </p:nvPr>
        </p:nvGraphicFramePr>
        <p:xfrm>
          <a:off x="1621425" y="2292262"/>
          <a:ext cx="5544456" cy="4105952"/>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3438395" y="1818077"/>
            <a:ext cx="2373682" cy="461665"/>
            <a:chOff x="3438395" y="1342089"/>
            <a:chExt cx="2373682" cy="461665"/>
          </a:xfrm>
        </p:grpSpPr>
        <p:sp>
          <p:nvSpPr>
            <p:cNvPr id="16" name="Left Bracket 15"/>
            <p:cNvSpPr/>
            <p:nvPr/>
          </p:nvSpPr>
          <p:spPr>
            <a:xfrm rot="5400000">
              <a:off x="4588441" y="580117"/>
              <a:ext cx="73590" cy="2373682"/>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4308953" y="1342089"/>
              <a:ext cx="538620" cy="461665"/>
            </a:xfrm>
            <a:prstGeom prst="rect">
              <a:avLst/>
            </a:prstGeom>
            <a:noFill/>
          </p:spPr>
          <p:txBody>
            <a:bodyPr wrap="square" rtlCol="0">
              <a:spAutoFit/>
            </a:bodyPr>
            <a:lstStyle/>
            <a:p>
              <a:pPr algn="ctr"/>
              <a:r>
                <a:rPr lang="en-GB" dirty="0" smtClean="0"/>
                <a:t>*</a:t>
              </a:r>
              <a:endParaRPr lang="en-GB" dirty="0"/>
            </a:p>
          </p:txBody>
        </p:sp>
      </p:grpSp>
    </p:spTree>
    <p:extLst>
      <p:ext uri="{BB962C8B-B14F-4D97-AF65-F5344CB8AC3E}">
        <p14:creationId xmlns:p14="http://schemas.microsoft.com/office/powerpoint/2010/main" val="11987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promotion (all)</a:t>
            </a:r>
            <a:endParaRPr lang="en-GB" dirty="0"/>
          </a:p>
        </p:txBody>
      </p:sp>
      <p:graphicFrame>
        <p:nvGraphicFramePr>
          <p:cNvPr id="3" name="Chart 2"/>
          <p:cNvGraphicFramePr/>
          <p:nvPr>
            <p:extLst>
              <p:ext uri="{D42A27DB-BD31-4B8C-83A1-F6EECF244321}">
                <p14:modId xmlns:p14="http://schemas.microsoft.com/office/powerpoint/2010/main" val="3118542177"/>
              </p:ext>
            </p:extLst>
          </p:nvPr>
        </p:nvGraphicFramePr>
        <p:xfrm>
          <a:off x="1238280" y="2213527"/>
          <a:ext cx="6791325" cy="4093028"/>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1963455" y="2601620"/>
            <a:ext cx="538620" cy="461665"/>
            <a:chOff x="1963455" y="2238366"/>
            <a:chExt cx="538620" cy="461665"/>
          </a:xfrm>
        </p:grpSpPr>
        <p:sp>
          <p:nvSpPr>
            <p:cNvPr id="5" name="Left Bracket 4"/>
            <p:cNvSpPr/>
            <p:nvPr/>
          </p:nvSpPr>
          <p:spPr>
            <a:xfrm rot="5400000">
              <a:off x="2195970" y="2421444"/>
              <a:ext cx="73590" cy="34446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1963455" y="2238366"/>
              <a:ext cx="538620" cy="461665"/>
            </a:xfrm>
            <a:prstGeom prst="rect">
              <a:avLst/>
            </a:prstGeom>
            <a:noFill/>
          </p:spPr>
          <p:txBody>
            <a:bodyPr wrap="square" rtlCol="0">
              <a:spAutoFit/>
            </a:bodyPr>
            <a:lstStyle/>
            <a:p>
              <a:pPr algn="ctr"/>
              <a:r>
                <a:rPr lang="en-GB" dirty="0" smtClean="0"/>
                <a:t>*</a:t>
              </a:r>
              <a:endParaRPr lang="en-GB" dirty="0"/>
            </a:p>
          </p:txBody>
        </p:sp>
      </p:grpSp>
      <p:grpSp>
        <p:nvGrpSpPr>
          <p:cNvPr id="9" name="Group 8"/>
          <p:cNvGrpSpPr/>
          <p:nvPr/>
        </p:nvGrpSpPr>
        <p:grpSpPr>
          <a:xfrm>
            <a:off x="4343400" y="2601620"/>
            <a:ext cx="538620" cy="461665"/>
            <a:chOff x="1963455" y="2238366"/>
            <a:chExt cx="538620" cy="461665"/>
          </a:xfrm>
        </p:grpSpPr>
        <p:sp>
          <p:nvSpPr>
            <p:cNvPr id="10" name="Left Bracket 9"/>
            <p:cNvSpPr/>
            <p:nvPr/>
          </p:nvSpPr>
          <p:spPr>
            <a:xfrm rot="5400000">
              <a:off x="2195970" y="2421444"/>
              <a:ext cx="73590" cy="34446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1963455" y="2238366"/>
              <a:ext cx="538620" cy="461665"/>
            </a:xfrm>
            <a:prstGeom prst="rect">
              <a:avLst/>
            </a:prstGeom>
            <a:noFill/>
          </p:spPr>
          <p:txBody>
            <a:bodyPr wrap="square" rtlCol="0">
              <a:spAutoFit/>
            </a:bodyPr>
            <a:lstStyle/>
            <a:p>
              <a:pPr algn="ctr"/>
              <a:r>
                <a:rPr lang="en-GB" dirty="0" smtClean="0"/>
                <a:t>*</a:t>
              </a:r>
              <a:endParaRPr lang="en-GB" dirty="0"/>
            </a:p>
          </p:txBody>
        </p:sp>
      </p:grpSp>
      <p:grpSp>
        <p:nvGrpSpPr>
          <p:cNvPr id="12" name="Group 11"/>
          <p:cNvGrpSpPr/>
          <p:nvPr/>
        </p:nvGrpSpPr>
        <p:grpSpPr>
          <a:xfrm>
            <a:off x="5120014" y="2164994"/>
            <a:ext cx="538620" cy="461665"/>
            <a:chOff x="1963455" y="2238366"/>
            <a:chExt cx="538620" cy="461665"/>
          </a:xfrm>
        </p:grpSpPr>
        <p:sp>
          <p:nvSpPr>
            <p:cNvPr id="13" name="Left Bracket 12"/>
            <p:cNvSpPr/>
            <p:nvPr/>
          </p:nvSpPr>
          <p:spPr>
            <a:xfrm rot="5400000">
              <a:off x="2195970" y="2421444"/>
              <a:ext cx="73590" cy="34446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1963455" y="2238366"/>
              <a:ext cx="538620" cy="461665"/>
            </a:xfrm>
            <a:prstGeom prst="rect">
              <a:avLst/>
            </a:prstGeom>
            <a:noFill/>
          </p:spPr>
          <p:txBody>
            <a:bodyPr wrap="square" rtlCol="0">
              <a:spAutoFit/>
            </a:bodyPr>
            <a:lstStyle/>
            <a:p>
              <a:pPr algn="ctr"/>
              <a:r>
                <a:rPr lang="en-GB" dirty="0" smtClean="0"/>
                <a:t>*</a:t>
              </a:r>
              <a:endParaRPr lang="en-GB" dirty="0"/>
            </a:p>
          </p:txBody>
        </p:sp>
      </p:grpSp>
      <p:grpSp>
        <p:nvGrpSpPr>
          <p:cNvPr id="15" name="Group 14"/>
          <p:cNvGrpSpPr/>
          <p:nvPr/>
        </p:nvGrpSpPr>
        <p:grpSpPr>
          <a:xfrm>
            <a:off x="5921679" y="2164994"/>
            <a:ext cx="538620" cy="461665"/>
            <a:chOff x="1963455" y="2238366"/>
            <a:chExt cx="538620" cy="461665"/>
          </a:xfrm>
        </p:grpSpPr>
        <p:sp>
          <p:nvSpPr>
            <p:cNvPr id="16" name="Left Bracket 15"/>
            <p:cNvSpPr/>
            <p:nvPr/>
          </p:nvSpPr>
          <p:spPr>
            <a:xfrm rot="5400000">
              <a:off x="2195970" y="2421444"/>
              <a:ext cx="73590" cy="34446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1963455" y="2238366"/>
              <a:ext cx="538620" cy="461665"/>
            </a:xfrm>
            <a:prstGeom prst="rect">
              <a:avLst/>
            </a:prstGeom>
            <a:noFill/>
          </p:spPr>
          <p:txBody>
            <a:bodyPr wrap="square" rtlCol="0">
              <a:spAutoFit/>
            </a:bodyPr>
            <a:lstStyle/>
            <a:p>
              <a:pPr algn="ctr"/>
              <a:r>
                <a:rPr lang="en-GB" dirty="0" smtClean="0"/>
                <a:t>*</a:t>
              </a:r>
              <a:endParaRPr lang="en-GB" dirty="0"/>
            </a:p>
          </p:txBody>
        </p:sp>
      </p:grpSp>
    </p:spTree>
    <p:extLst>
      <p:ext uri="{BB962C8B-B14F-4D97-AF65-F5344CB8AC3E}">
        <p14:creationId xmlns:p14="http://schemas.microsoft.com/office/powerpoint/2010/main" val="9237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Wellbeing (by group)</a:t>
            </a:r>
            <a:endParaRPr lang="en-GB" dirty="0"/>
          </a:p>
        </p:txBody>
      </p:sp>
      <p:graphicFrame>
        <p:nvGraphicFramePr>
          <p:cNvPr id="5" name="Diagramm 4"/>
          <p:cNvGraphicFramePr>
            <a:graphicFrameLocks/>
          </p:cNvGraphicFramePr>
          <p:nvPr>
            <p:extLst>
              <p:ext uri="{D42A27DB-BD31-4B8C-83A1-F6EECF244321}">
                <p14:modId xmlns:p14="http://schemas.microsoft.com/office/powerpoint/2010/main" val="1741719707"/>
              </p:ext>
            </p:extLst>
          </p:nvPr>
        </p:nvGraphicFramePr>
        <p:xfrm>
          <a:off x="1993901" y="2585898"/>
          <a:ext cx="5842000" cy="347345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3381031" y="2530287"/>
            <a:ext cx="2373682" cy="482446"/>
            <a:chOff x="3308294" y="1958782"/>
            <a:chExt cx="2373682" cy="482446"/>
          </a:xfrm>
        </p:grpSpPr>
        <p:sp>
          <p:nvSpPr>
            <p:cNvPr id="6" name="Left Bracket 5"/>
            <p:cNvSpPr/>
            <p:nvPr/>
          </p:nvSpPr>
          <p:spPr>
            <a:xfrm rot="5400000">
              <a:off x="4458340" y="1217592"/>
              <a:ext cx="73590" cy="2373682"/>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3308294" y="1958782"/>
              <a:ext cx="2373681" cy="461665"/>
            </a:xfrm>
            <a:prstGeom prst="rect">
              <a:avLst/>
            </a:prstGeom>
            <a:noFill/>
          </p:spPr>
          <p:txBody>
            <a:bodyPr wrap="square" rtlCol="0">
              <a:spAutoFit/>
            </a:bodyPr>
            <a:lstStyle/>
            <a:p>
              <a:pPr algn="ctr"/>
              <a:r>
                <a:rPr lang="en-GB" dirty="0" smtClean="0"/>
                <a:t>    * </a:t>
              </a:r>
              <a:r>
                <a:rPr lang="en-GB" sz="1600" dirty="0" smtClean="0"/>
                <a:t>interaction</a:t>
              </a:r>
              <a:endParaRPr lang="en-GB" dirty="0"/>
            </a:p>
          </p:txBody>
        </p:sp>
      </p:grpSp>
      <p:cxnSp>
        <p:nvCxnSpPr>
          <p:cNvPr id="10" name="Straight Connector 9"/>
          <p:cNvCxnSpPr/>
          <p:nvPr/>
        </p:nvCxnSpPr>
        <p:spPr>
          <a:xfrm flipV="1">
            <a:off x="3730336" y="3730336"/>
            <a:ext cx="2202873" cy="270164"/>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06882" y="3616035"/>
            <a:ext cx="2202873" cy="108000"/>
          </a:xfrm>
          <a:prstGeom prst="line">
            <a:avLst/>
          </a:prstGeom>
          <a:ln w="28575">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solidFill>
                  <a:schemeClr val="bg2"/>
                </a:solidFill>
              </a:rPr>
              <a:t>Context</a:t>
            </a:r>
          </a:p>
          <a:p>
            <a:r>
              <a:rPr lang="en-GB" dirty="0" smtClean="0">
                <a:solidFill>
                  <a:schemeClr val="bg2"/>
                </a:solidFill>
              </a:rPr>
              <a:t>Methods</a:t>
            </a:r>
          </a:p>
          <a:p>
            <a:r>
              <a:rPr lang="en-GB" dirty="0" smtClean="0">
                <a:solidFill>
                  <a:schemeClr val="bg2"/>
                </a:solidFill>
              </a:rPr>
              <a:t>Questionnaire results</a:t>
            </a:r>
          </a:p>
          <a:p>
            <a:r>
              <a:rPr lang="en-GB" dirty="0" smtClean="0">
                <a:effectLst>
                  <a:outerShdw blurRad="38100" dist="38100" dir="2700000" algn="tl">
                    <a:srgbClr val="000000">
                      <a:alpha val="43137"/>
                    </a:srgbClr>
                  </a:outerShdw>
                </a:effectLst>
              </a:rPr>
              <a:t>Interview results</a:t>
            </a:r>
          </a:p>
        </p:txBody>
      </p:sp>
    </p:spTree>
    <p:extLst>
      <p:ext uri="{BB962C8B-B14F-4D97-AF65-F5344CB8AC3E}">
        <p14:creationId xmlns:p14="http://schemas.microsoft.com/office/powerpoint/2010/main" val="2833659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Categories of effects</a:t>
            </a:r>
            <a:endParaRPr lang="en-GB" dirty="0"/>
          </a:p>
        </p:txBody>
      </p:sp>
      <p:sp>
        <p:nvSpPr>
          <p:cNvPr id="33795" name="Content Placeholder 2"/>
          <p:cNvSpPr>
            <a:spLocks noGrp="1"/>
          </p:cNvSpPr>
          <p:nvPr>
            <p:ph idx="1"/>
          </p:nvPr>
        </p:nvSpPr>
        <p:spPr/>
        <p:txBody>
          <a:bodyPr/>
          <a:lstStyle/>
          <a:p>
            <a:r>
              <a:rPr lang="en-GB" dirty="0" smtClean="0"/>
              <a:t>Subjective experiences of pleasure</a:t>
            </a:r>
          </a:p>
          <a:p>
            <a:r>
              <a:rPr lang="en-GB" dirty="0" smtClean="0"/>
              <a:t>Enhanced social interactions</a:t>
            </a:r>
          </a:p>
          <a:p>
            <a:r>
              <a:rPr lang="en-GB" dirty="0" smtClean="0"/>
              <a:t>Musically-nuanced engagement in daily life</a:t>
            </a:r>
          </a:p>
          <a:p>
            <a:r>
              <a:rPr lang="en-GB" dirty="0" smtClean="0"/>
              <a:t>Fulfilment of musical ambition</a:t>
            </a:r>
          </a:p>
          <a:p>
            <a:r>
              <a:rPr lang="en-GB" dirty="0" smtClean="0"/>
              <a:t>Ability to make music</a:t>
            </a:r>
          </a:p>
          <a:p>
            <a:r>
              <a:rPr lang="en-GB" dirty="0" smtClean="0"/>
              <a:t>Self-satisfaction through musical progress</a:t>
            </a:r>
          </a:p>
        </p:txBody>
      </p:sp>
    </p:spTree>
    <p:extLst>
      <p:ext uri="{BB962C8B-B14F-4D97-AF65-F5344CB8AC3E}">
        <p14:creationId xmlns:p14="http://schemas.microsoft.com/office/powerpoint/2010/main" val="83734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fade">
                                      <p:cBhvr>
                                        <p:cTn id="32"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Experiences of pleasure</a:t>
            </a:r>
            <a:endParaRPr lang="en-GB" dirty="0"/>
          </a:p>
        </p:txBody>
      </p:sp>
      <p:sp>
        <p:nvSpPr>
          <p:cNvPr id="3" name="Content Placeholder 2"/>
          <p:cNvSpPr>
            <a:spLocks noGrp="1"/>
          </p:cNvSpPr>
          <p:nvPr>
            <p:ph idx="1"/>
          </p:nvPr>
        </p:nvSpPr>
        <p:spPr/>
        <p:txBody>
          <a:bodyPr/>
          <a:lstStyle/>
          <a:p>
            <a:r>
              <a:rPr lang="en-GB" dirty="0" smtClean="0"/>
              <a:t>“We always seem to be in a really good mood. It just made you feel happy I think being part of something like that.” </a:t>
            </a:r>
            <a:r>
              <a:rPr lang="en-GB" sz="2400" dirty="0" smtClean="0"/>
              <a:t>[5K]</a:t>
            </a:r>
            <a:endParaRPr lang="en-GB" dirty="0" smtClean="0"/>
          </a:p>
          <a:p>
            <a:r>
              <a:rPr lang="en-GB" dirty="0" smtClean="0"/>
              <a:t>“I feel happier. I don’t get into depression moods so easily.” </a:t>
            </a:r>
            <a:r>
              <a:rPr lang="en-GB" sz="2400" dirty="0" smtClean="0"/>
              <a:t>[14R]</a:t>
            </a:r>
            <a:endParaRPr lang="en-GB" dirty="0" smtClean="0"/>
          </a:p>
          <a:p>
            <a:r>
              <a:rPr lang="en-GB" dirty="0" smtClean="0"/>
              <a:t>“It sorts of bring that life back into you. I can't explain it properly, but it’s like lighting a candle in your life again.” </a:t>
            </a:r>
            <a:r>
              <a:rPr lang="en-GB" sz="2400" dirty="0" smtClean="0"/>
              <a:t>[7K]</a:t>
            </a:r>
            <a:endParaRPr lang="en-GB" dirty="0" smtClean="0"/>
          </a:p>
        </p:txBody>
      </p:sp>
    </p:spTree>
    <p:extLst>
      <p:ext uri="{BB962C8B-B14F-4D97-AF65-F5344CB8AC3E}">
        <p14:creationId xmlns:p14="http://schemas.microsoft.com/office/powerpoint/2010/main" val="23269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Enhanced social interactions</a:t>
            </a:r>
            <a:endParaRPr lang="en-GB" dirty="0"/>
          </a:p>
        </p:txBody>
      </p:sp>
      <p:sp>
        <p:nvSpPr>
          <p:cNvPr id="3" name="Content Placeholder 2"/>
          <p:cNvSpPr>
            <a:spLocks noGrp="1"/>
          </p:cNvSpPr>
          <p:nvPr>
            <p:ph idx="1"/>
          </p:nvPr>
        </p:nvSpPr>
        <p:spPr/>
        <p:txBody>
          <a:bodyPr/>
          <a:lstStyle/>
          <a:p>
            <a:r>
              <a:rPr lang="en-GB" i="1" dirty="0" smtClean="0"/>
              <a:t>In groups:</a:t>
            </a:r>
            <a:br>
              <a:rPr lang="en-GB" i="1" dirty="0" smtClean="0"/>
            </a:br>
            <a:r>
              <a:rPr lang="en-GB" sz="1000" dirty="0" smtClean="0"/>
              <a:t/>
            </a:r>
            <a:br>
              <a:rPr lang="en-GB" sz="1000" dirty="0" smtClean="0"/>
            </a:br>
            <a:r>
              <a:rPr lang="en-GB" dirty="0" smtClean="0"/>
              <a:t>“I know some people, I met people, and you, the teacher and the organizer and the people from your group…maybe I meet them again, I feel that I now know some people in London because before that almost I don't know anybody here, and that is a great positive thing in my life – being in touch with other people.” </a:t>
            </a:r>
            <a:r>
              <a:rPr lang="en-GB" sz="2400" dirty="0" smtClean="0"/>
              <a:t>[6K]</a:t>
            </a:r>
            <a:endParaRPr lang="en-GB" dirty="0" smtClean="0"/>
          </a:p>
        </p:txBody>
      </p:sp>
    </p:spTree>
    <p:extLst>
      <p:ext uri="{BB962C8B-B14F-4D97-AF65-F5344CB8AC3E}">
        <p14:creationId xmlns:p14="http://schemas.microsoft.com/office/powerpoint/2010/main" val="4113736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Enhanced social interactions</a:t>
            </a:r>
            <a:endParaRPr lang="en-GB" dirty="0"/>
          </a:p>
        </p:txBody>
      </p:sp>
      <p:sp>
        <p:nvSpPr>
          <p:cNvPr id="3" name="Content Placeholder 2"/>
          <p:cNvSpPr>
            <a:spLocks noGrp="1"/>
          </p:cNvSpPr>
          <p:nvPr>
            <p:ph idx="1"/>
          </p:nvPr>
        </p:nvSpPr>
        <p:spPr/>
        <p:txBody>
          <a:bodyPr/>
          <a:lstStyle/>
          <a:p>
            <a:r>
              <a:rPr lang="en-GB" i="1" dirty="0" smtClean="0"/>
              <a:t>In personal life:</a:t>
            </a:r>
            <a:br>
              <a:rPr lang="en-GB" i="1" dirty="0" smtClean="0"/>
            </a:br>
            <a:r>
              <a:rPr lang="en-GB" sz="1000" dirty="0" smtClean="0"/>
              <a:t/>
            </a:r>
            <a:br>
              <a:rPr lang="en-GB" sz="1000" dirty="0" smtClean="0"/>
            </a:br>
            <a:r>
              <a:rPr lang="en-GB" sz="2600" dirty="0" smtClean="0"/>
              <a:t>“My objective is to play some music to my wife and to sing to my wife. She is in a nursing home, and although she has got all sorts of the mental problems about Parkinson’s and so on, the one thing that seems to be okay is her presence and her personality. She is there, she’s not dead in that sense. So, that gives me some encouragement to do something… The good part about the music is that it has the potential to involve not only groups but also, in the particular case of my wife, where I want to be able to give her something and she is able to respond in a certain way to give to me because if she could sing along with me it would be great.” </a:t>
            </a:r>
            <a:r>
              <a:rPr lang="en-GB" sz="1800" dirty="0" smtClean="0"/>
              <a:t>[16R]</a:t>
            </a:r>
            <a:endParaRPr lang="en-GB" dirty="0" smtClean="0"/>
          </a:p>
        </p:txBody>
      </p:sp>
    </p:spTree>
    <p:extLst>
      <p:ext uri="{BB962C8B-B14F-4D97-AF65-F5344CB8AC3E}">
        <p14:creationId xmlns:p14="http://schemas.microsoft.com/office/powerpoint/2010/main" val="2817778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Engagement in daily life</a:t>
            </a:r>
            <a:endParaRPr lang="en-GB" dirty="0"/>
          </a:p>
        </p:txBody>
      </p:sp>
      <p:sp>
        <p:nvSpPr>
          <p:cNvPr id="3" name="Content Placeholder 2"/>
          <p:cNvSpPr>
            <a:spLocks noGrp="1"/>
          </p:cNvSpPr>
          <p:nvPr>
            <p:ph idx="1"/>
          </p:nvPr>
        </p:nvSpPr>
        <p:spPr/>
        <p:txBody>
          <a:bodyPr/>
          <a:lstStyle/>
          <a:p>
            <a:r>
              <a:rPr lang="en-GB" dirty="0" smtClean="0"/>
              <a:t>“What I found mostly is I started looking out for rhythm around me and listening to beats, and it was like, you feel happy, smile on your face, and you start being aware of your surroundings… Sound is very important, everything around is frequency, you start being aware of that when you focus on music and instruments. It brings a different, another dimension, to everyday routine.” </a:t>
            </a:r>
            <a:r>
              <a:rPr lang="en-GB" sz="2400" dirty="0" smtClean="0"/>
              <a:t>[14R]</a:t>
            </a:r>
          </a:p>
        </p:txBody>
      </p:sp>
    </p:spTree>
    <p:extLst>
      <p:ext uri="{BB962C8B-B14F-4D97-AF65-F5344CB8AC3E}">
        <p14:creationId xmlns:p14="http://schemas.microsoft.com/office/powerpoint/2010/main" val="43061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areas</a:t>
            </a:r>
            <a:endParaRPr lang="en-GB" dirty="0"/>
          </a:p>
        </p:txBody>
      </p:sp>
      <p:sp>
        <p:nvSpPr>
          <p:cNvPr id="3" name="Content Placeholder 2"/>
          <p:cNvSpPr>
            <a:spLocks noGrp="1"/>
          </p:cNvSpPr>
          <p:nvPr>
            <p:ph idx="1"/>
          </p:nvPr>
        </p:nvSpPr>
        <p:spPr>
          <a:xfrm>
            <a:off x="612775" y="1422400"/>
            <a:ext cx="8130392" cy="4824413"/>
          </a:xfrm>
        </p:spPr>
        <p:txBody>
          <a:bodyPr/>
          <a:lstStyle/>
          <a:p>
            <a:r>
              <a:rPr lang="en-GB" dirty="0" smtClean="0"/>
              <a:t>Applied music psychology and physiology</a:t>
            </a:r>
          </a:p>
          <a:p>
            <a:r>
              <a:rPr lang="en-GB" dirty="0" smtClean="0"/>
              <a:t>Musical development, education and expertise</a:t>
            </a:r>
          </a:p>
          <a:p>
            <a:r>
              <a:rPr lang="en-GB" dirty="0" smtClean="0"/>
              <a:t>Social and economic sciences of music</a:t>
            </a:r>
          </a:p>
          <a:p>
            <a:r>
              <a:rPr lang="en-GB" dirty="0" smtClean="0"/>
              <a:t>Application of new technology in music learning, creating and performing</a:t>
            </a:r>
          </a:p>
        </p:txBody>
      </p:sp>
    </p:spTree>
    <p:extLst>
      <p:ext uri="{BB962C8B-B14F-4D97-AF65-F5344CB8AC3E}">
        <p14:creationId xmlns:p14="http://schemas.microsoft.com/office/powerpoint/2010/main" val="37876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a:t>
            </a:r>
            <a:r>
              <a:rPr lang="en-GB" dirty="0"/>
              <a:t>Engagement in daily life</a:t>
            </a:r>
          </a:p>
        </p:txBody>
      </p:sp>
      <p:sp>
        <p:nvSpPr>
          <p:cNvPr id="3" name="Content Placeholder 2"/>
          <p:cNvSpPr>
            <a:spLocks noGrp="1"/>
          </p:cNvSpPr>
          <p:nvPr>
            <p:ph idx="1"/>
          </p:nvPr>
        </p:nvSpPr>
        <p:spPr/>
        <p:txBody>
          <a:bodyPr/>
          <a:lstStyle/>
          <a:p>
            <a:r>
              <a:rPr lang="en-GB" dirty="0" smtClean="0"/>
              <a:t>“I think it makes you feel, also I mean I hadn't been feeling very well in recent times and getting myself out and going to that, it sort of cheered me up. It brings you out of yourself doesn’t it. I think if you’re ever feeling a bit down or got some problem you forget about it for a little while because you are having a bit of fun.” </a:t>
            </a:r>
            <a:r>
              <a:rPr lang="en-GB" sz="2400" dirty="0" smtClean="0"/>
              <a:t>[5K]</a:t>
            </a:r>
            <a:endParaRPr lang="en-GB" sz="2800" dirty="0" smtClean="0"/>
          </a:p>
        </p:txBody>
      </p:sp>
    </p:spTree>
    <p:extLst>
      <p:ext uri="{BB962C8B-B14F-4D97-AF65-F5344CB8AC3E}">
        <p14:creationId xmlns:p14="http://schemas.microsoft.com/office/powerpoint/2010/main" val="1923269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Musical fulfilment</a:t>
            </a:r>
            <a:endParaRPr lang="en-GB" dirty="0"/>
          </a:p>
        </p:txBody>
      </p:sp>
      <p:sp>
        <p:nvSpPr>
          <p:cNvPr id="3" name="Content Placeholder 2"/>
          <p:cNvSpPr>
            <a:spLocks noGrp="1"/>
          </p:cNvSpPr>
          <p:nvPr>
            <p:ph idx="1"/>
          </p:nvPr>
        </p:nvSpPr>
        <p:spPr/>
        <p:txBody>
          <a:bodyPr/>
          <a:lstStyle/>
          <a:p>
            <a:r>
              <a:rPr lang="en-GB" dirty="0" smtClean="0"/>
              <a:t>“Everybody in the family played an instrument, and I was the only one who didn’t, and I felt, kind of always felt a little left out. So when this came up I said well maybe I start, this is good.” </a:t>
            </a:r>
            <a:r>
              <a:rPr lang="en-GB" sz="2400" dirty="0" smtClean="0"/>
              <a:t>[14R]</a:t>
            </a:r>
            <a:endParaRPr lang="en-GB" dirty="0" smtClean="0"/>
          </a:p>
          <a:p>
            <a:r>
              <a:rPr lang="en-GB" dirty="0" smtClean="0"/>
              <a:t>“It’s like giving a new lease of life, that’s what I felt. And it will be something to look forward to, something for yourself that you’ve always wanted to do, but you’ve got the opportunity there, a shack of window being opened.” </a:t>
            </a:r>
            <a:r>
              <a:rPr lang="en-GB" sz="2400" dirty="0" smtClean="0"/>
              <a:t>[7K]</a:t>
            </a:r>
            <a:endParaRPr lang="en-GB" dirty="0" smtClean="0"/>
          </a:p>
        </p:txBody>
      </p:sp>
    </p:spTree>
    <p:extLst>
      <p:ext uri="{BB962C8B-B14F-4D97-AF65-F5344CB8AC3E}">
        <p14:creationId xmlns:p14="http://schemas.microsoft.com/office/powerpoint/2010/main" val="29791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Ability to make music</a:t>
            </a:r>
            <a:endParaRPr lang="en-GB" dirty="0"/>
          </a:p>
        </p:txBody>
      </p:sp>
      <p:sp>
        <p:nvSpPr>
          <p:cNvPr id="3" name="Content Placeholder 2"/>
          <p:cNvSpPr>
            <a:spLocks noGrp="1"/>
          </p:cNvSpPr>
          <p:nvPr>
            <p:ph idx="1"/>
          </p:nvPr>
        </p:nvSpPr>
        <p:spPr/>
        <p:txBody>
          <a:bodyPr/>
          <a:lstStyle/>
          <a:p>
            <a:r>
              <a:rPr lang="en-GB" dirty="0" smtClean="0"/>
              <a:t>“I got so excited over that…to actually hear myself, you know, I could actually recognize something I was playing… It’s when you can actually produce something, I couldn’t believe it you know.” </a:t>
            </a:r>
            <a:r>
              <a:rPr lang="en-GB" sz="2400" dirty="0" smtClean="0"/>
              <a:t>[7K]</a:t>
            </a:r>
            <a:endParaRPr lang="en-GB" dirty="0" smtClean="0"/>
          </a:p>
          <a:p>
            <a:r>
              <a:rPr lang="en-GB" dirty="0" smtClean="0"/>
              <a:t>“I’m still in awe of musicians, but maybe slightly less because some of the fog has been removed. I realize it’s possible if I did keep at it.” </a:t>
            </a:r>
            <a:r>
              <a:rPr lang="en-GB" sz="2400" dirty="0" smtClean="0"/>
              <a:t>[13K]</a:t>
            </a:r>
            <a:endParaRPr lang="en-GB" dirty="0" smtClean="0"/>
          </a:p>
        </p:txBody>
      </p:sp>
    </p:spTree>
    <p:extLst>
      <p:ext uri="{BB962C8B-B14F-4D97-AF65-F5344CB8AC3E}">
        <p14:creationId xmlns:p14="http://schemas.microsoft.com/office/powerpoint/2010/main" val="212584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Self-satisfaction</a:t>
            </a:r>
            <a:endParaRPr lang="en-GB" dirty="0"/>
          </a:p>
        </p:txBody>
      </p:sp>
      <p:sp>
        <p:nvSpPr>
          <p:cNvPr id="3" name="Content Placeholder 2"/>
          <p:cNvSpPr>
            <a:spLocks noGrp="1"/>
          </p:cNvSpPr>
          <p:nvPr>
            <p:ph idx="1"/>
          </p:nvPr>
        </p:nvSpPr>
        <p:spPr/>
        <p:txBody>
          <a:bodyPr/>
          <a:lstStyle/>
          <a:p>
            <a:r>
              <a:rPr lang="en-GB" dirty="0" smtClean="0"/>
              <a:t>“[It] sort of makes you feel good about yourself because you have achieved it. So even if it is a small piece, you know a short piece, if you can do it </a:t>
            </a:r>
            <a:r>
              <a:rPr lang="en-GB" i="1" dirty="0" smtClean="0"/>
              <a:t>right</a:t>
            </a:r>
            <a:r>
              <a:rPr lang="en-GB" dirty="0" smtClean="0"/>
              <a:t>, if you can do it </a:t>
            </a:r>
            <a:r>
              <a:rPr lang="en-GB" i="1" dirty="0" smtClean="0"/>
              <a:t>well</a:t>
            </a:r>
            <a:r>
              <a:rPr lang="en-GB" dirty="0" smtClean="0"/>
              <a:t> you feel as if you have achieved something and it makes it, definitely gives you the feel good factor.” </a:t>
            </a:r>
            <a:r>
              <a:rPr lang="en-GB" sz="2400" dirty="0" smtClean="0"/>
              <a:t>[8K]</a:t>
            </a:r>
            <a:endParaRPr lang="en-GB" dirty="0" smtClean="0"/>
          </a:p>
        </p:txBody>
      </p:sp>
    </p:spTree>
    <p:extLst>
      <p:ext uri="{BB962C8B-B14F-4D97-AF65-F5344CB8AC3E}">
        <p14:creationId xmlns:p14="http://schemas.microsoft.com/office/powerpoint/2010/main" val="3383101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Self-satisfaction</a:t>
            </a:r>
            <a:endParaRPr lang="en-GB" dirty="0"/>
          </a:p>
        </p:txBody>
      </p:sp>
      <p:sp>
        <p:nvSpPr>
          <p:cNvPr id="3" name="Content Placeholder 2"/>
          <p:cNvSpPr>
            <a:spLocks noGrp="1"/>
          </p:cNvSpPr>
          <p:nvPr>
            <p:ph idx="1"/>
          </p:nvPr>
        </p:nvSpPr>
        <p:spPr/>
        <p:txBody>
          <a:bodyPr/>
          <a:lstStyle/>
          <a:p>
            <a:r>
              <a:rPr lang="en-GB" dirty="0" smtClean="0"/>
              <a:t>“Well, it gives me personal involvement with music and a way of concentrating on certain pieces and the satisfaction of knowing that I am making some progress, however slow, in the special subject of my choice.” </a:t>
            </a:r>
            <a:r>
              <a:rPr lang="en-GB" sz="2400" dirty="0" smtClean="0"/>
              <a:t>[15R]</a:t>
            </a:r>
            <a:endParaRPr lang="en-GB" dirty="0" smtClean="0"/>
          </a:p>
        </p:txBody>
      </p:sp>
    </p:spTree>
    <p:extLst>
      <p:ext uri="{BB962C8B-B14F-4D97-AF65-F5344CB8AC3E}">
        <p14:creationId xmlns:p14="http://schemas.microsoft.com/office/powerpoint/2010/main" val="3483544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7" name="Group 4"/>
          <p:cNvGrpSpPr>
            <a:grpSpLocks/>
          </p:cNvGrpSpPr>
          <p:nvPr/>
        </p:nvGrpSpPr>
        <p:grpSpPr bwMode="auto">
          <a:xfrm>
            <a:off x="782932" y="1640908"/>
            <a:ext cx="3832963" cy="4033381"/>
            <a:chOff x="0" y="-140559"/>
            <a:chExt cx="3228975" cy="3232835"/>
          </a:xfrm>
        </p:grpSpPr>
        <p:sp>
          <p:nvSpPr>
            <p:cNvPr id="41988" name="Text Box 2"/>
            <p:cNvSpPr txBox="1">
              <a:spLocks noChangeArrowheads="1"/>
            </p:cNvSpPr>
            <p:nvPr/>
          </p:nvSpPr>
          <p:spPr bwMode="auto">
            <a:xfrm>
              <a:off x="0" y="-140559"/>
              <a:ext cx="3228975" cy="3232835"/>
            </a:xfrm>
            <a:prstGeom prst="rect">
              <a:avLst/>
            </a:prstGeom>
            <a:noFill/>
            <a:ln w="9525">
              <a:solidFill>
                <a:srgbClr val="000000"/>
              </a:solidFill>
              <a:miter lim="800000"/>
              <a:headEnd/>
              <a:tailEnd/>
            </a:ln>
          </p:spPr>
          <p:txBody>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1" hangingPunct="1"/>
              <a:r>
                <a:rPr lang="en-GB" b="1" dirty="0">
                  <a:effectLst>
                    <a:outerShdw blurRad="38100" dist="38100" dir="2700000" algn="tl">
                      <a:srgbClr val="000000">
                        <a:alpha val="43137"/>
                      </a:srgbClr>
                    </a:outerShdw>
                  </a:effectLst>
                  <a:cs typeface="Calibri" pitchFamily="34" charset="0"/>
                </a:rPr>
                <a:t>Hedonic wellbeing</a:t>
              </a:r>
              <a:endParaRPr lang="en-GB" b="1" dirty="0">
                <a:effectLst>
                  <a:outerShdw blurRad="38100" dist="38100" dir="2700000" algn="tl">
                    <a:srgbClr val="000000">
                      <a:alpha val="43137"/>
                    </a:srgbClr>
                  </a:outerShdw>
                </a:effectLst>
                <a:latin typeface="Times New Roman" pitchFamily="18" charset="0"/>
                <a:cs typeface="Calibri" pitchFamily="34" charset="0"/>
              </a:endParaRPr>
            </a:p>
            <a:p>
              <a:pPr algn="ctr" eaLnBrk="1" hangingPunct="1"/>
              <a:r>
                <a:rPr lang="en-GB" sz="1400" b="1" dirty="0">
                  <a:cs typeface="Calibri" pitchFamily="34" charset="0"/>
                </a:rPr>
                <a:t> </a:t>
              </a:r>
              <a:endParaRPr lang="en-GB" sz="1600" dirty="0">
                <a:latin typeface="Times New Roman" pitchFamily="18" charset="0"/>
                <a:cs typeface="Calibri" pitchFamily="34" charset="0"/>
              </a:endParaRPr>
            </a:p>
            <a:p>
              <a:pPr algn="ctr" eaLnBrk="1" hangingPunct="1"/>
              <a:r>
                <a:rPr lang="en-GB" sz="1400" b="1" dirty="0">
                  <a:cs typeface="Calibri" pitchFamily="34" charset="0"/>
                </a:rPr>
                <a:t> </a:t>
              </a:r>
              <a:endParaRPr lang="en-GB" sz="1400" b="1" dirty="0" smtClean="0">
                <a:cs typeface="Calibri" pitchFamily="34" charset="0"/>
              </a:endParaRPr>
            </a:p>
            <a:p>
              <a:pPr algn="ctr" eaLnBrk="1" hangingPunct="1"/>
              <a:endParaRPr lang="en-GB" sz="16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dirty="0">
                <a:latin typeface="Times New Roman" pitchFamily="18" charset="0"/>
                <a:cs typeface="Calibri" pitchFamily="34" charset="0"/>
              </a:endParaRPr>
            </a:p>
            <a:p>
              <a:pPr algn="ctr" eaLnBrk="1" hangingPunct="1"/>
              <a:r>
                <a:rPr lang="en-GB" sz="1800" b="1" dirty="0">
                  <a:cs typeface="Calibri" pitchFamily="34" charset="0"/>
                </a:rPr>
                <a:t> </a:t>
              </a:r>
              <a:endParaRPr lang="en-GB" sz="1800" b="1" dirty="0" smtClean="0">
                <a:cs typeface="Calibri" pitchFamily="34" charset="0"/>
              </a:endParaRPr>
            </a:p>
            <a:p>
              <a:pPr algn="ctr" eaLnBrk="1" hangingPunct="1"/>
              <a:r>
                <a:rPr lang="en-GB" sz="1800" dirty="0" smtClean="0">
                  <a:cs typeface="Calibri" pitchFamily="34" charset="0"/>
                </a:rPr>
                <a:t>Subjective experiences </a:t>
              </a:r>
              <a:r>
                <a:rPr lang="en-GB" sz="1800" dirty="0">
                  <a:cs typeface="Calibri" pitchFamily="34" charset="0"/>
                </a:rPr>
                <a:t>of pleasure</a:t>
              </a:r>
              <a:endParaRPr lang="en-GB" sz="1800" dirty="0">
                <a:latin typeface="Times New Roman" pitchFamily="18" charset="0"/>
                <a:cs typeface="Calibri" pitchFamily="34" charset="0"/>
              </a:endParaRPr>
            </a:p>
          </p:txBody>
        </p:sp>
        <p:sp>
          <p:nvSpPr>
            <p:cNvPr id="41989" name="Text Box 2"/>
            <p:cNvSpPr txBox="1">
              <a:spLocks noChangeArrowheads="1"/>
            </p:cNvSpPr>
            <p:nvPr/>
          </p:nvSpPr>
          <p:spPr bwMode="auto">
            <a:xfrm>
              <a:off x="314325" y="393099"/>
              <a:ext cx="2601595" cy="2126907"/>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1" hangingPunct="1"/>
              <a:r>
                <a:rPr lang="en-GB" b="1" dirty="0" err="1">
                  <a:effectLst>
                    <a:outerShdw blurRad="38100" dist="38100" dir="2700000" algn="tl">
                      <a:srgbClr val="000000">
                        <a:alpha val="43137"/>
                      </a:srgbClr>
                    </a:outerShdw>
                  </a:effectLst>
                  <a:cs typeface="Calibri" pitchFamily="34" charset="0"/>
                </a:rPr>
                <a:t>Eudaimonic</a:t>
              </a:r>
              <a:r>
                <a:rPr lang="en-GB" b="1" dirty="0">
                  <a:effectLst>
                    <a:outerShdw blurRad="38100" dist="38100" dir="2700000" algn="tl">
                      <a:srgbClr val="000000">
                        <a:alpha val="43137"/>
                      </a:srgbClr>
                    </a:outerShdw>
                  </a:effectLst>
                  <a:cs typeface="Calibri" pitchFamily="34" charset="0"/>
                </a:rPr>
                <a:t> wellbeing</a:t>
              </a:r>
              <a:endParaRPr lang="en-GB" dirty="0">
                <a:effectLst>
                  <a:outerShdw blurRad="38100" dist="38100" dir="2700000" algn="tl">
                    <a:srgbClr val="000000">
                      <a:alpha val="43137"/>
                    </a:srgbClr>
                  </a:outerShdw>
                </a:effectLst>
                <a:latin typeface="Times New Roman" pitchFamily="18" charset="0"/>
                <a:cs typeface="Calibri" pitchFamily="34" charset="0"/>
              </a:endParaRPr>
            </a:p>
            <a:p>
              <a:pPr algn="ctr" eaLnBrk="1" hangingPunct="1"/>
              <a:r>
                <a:rPr lang="en-GB" sz="1400" dirty="0">
                  <a:cs typeface="Calibri" pitchFamily="34" charset="0"/>
                </a:rPr>
                <a:t> </a:t>
              </a:r>
              <a:endParaRPr lang="en-GB" sz="1800" dirty="0">
                <a:latin typeface="Times New Roman" pitchFamily="18" charset="0"/>
                <a:cs typeface="Calibri" pitchFamily="34" charset="0"/>
              </a:endParaRPr>
            </a:p>
            <a:p>
              <a:pPr algn="ctr" eaLnBrk="1" hangingPunct="1"/>
              <a:r>
                <a:rPr lang="en-GB" sz="1800" dirty="0">
                  <a:cs typeface="Calibri" pitchFamily="34" charset="0"/>
                </a:rPr>
                <a:t> </a:t>
              </a:r>
              <a:endParaRPr lang="en-GB" sz="1800" dirty="0">
                <a:latin typeface="Times New Roman" pitchFamily="18" charset="0"/>
                <a:cs typeface="Calibri" pitchFamily="34" charset="0"/>
              </a:endParaRPr>
            </a:p>
            <a:p>
              <a:pPr algn="ctr" eaLnBrk="1" hangingPunct="1"/>
              <a:r>
                <a:rPr lang="en-GB" sz="1800" dirty="0">
                  <a:cs typeface="Calibri" pitchFamily="34" charset="0"/>
                </a:rPr>
                <a:t> </a:t>
              </a:r>
              <a:endParaRPr lang="en-GB" sz="1800" dirty="0">
                <a:latin typeface="Times New Roman" pitchFamily="18" charset="0"/>
                <a:cs typeface="Calibri" pitchFamily="34" charset="0"/>
              </a:endParaRPr>
            </a:p>
            <a:p>
              <a:pPr algn="ctr" eaLnBrk="1" hangingPunct="1"/>
              <a:r>
                <a:rPr lang="en-GB" sz="1800" dirty="0" smtClean="0">
                  <a:cs typeface="Calibri" pitchFamily="34" charset="0"/>
                </a:rPr>
                <a:t>Enhanced social </a:t>
              </a:r>
              <a:r>
                <a:rPr lang="en-GB" sz="1800" dirty="0">
                  <a:cs typeface="Calibri" pitchFamily="34" charset="0"/>
                </a:rPr>
                <a:t>interactions</a:t>
              </a:r>
              <a:endParaRPr lang="en-GB" sz="1800" dirty="0">
                <a:latin typeface="Times New Roman" pitchFamily="18" charset="0"/>
                <a:cs typeface="Calibri" pitchFamily="34" charset="0"/>
              </a:endParaRPr>
            </a:p>
            <a:p>
              <a:pPr algn="ctr" eaLnBrk="1" hangingPunct="1"/>
              <a:r>
                <a:rPr lang="en-GB" sz="1800" dirty="0" smtClean="0">
                  <a:cs typeface="Calibri" pitchFamily="34" charset="0"/>
                </a:rPr>
                <a:t>Engagement </a:t>
              </a:r>
              <a:r>
                <a:rPr lang="en-GB" sz="1800" dirty="0">
                  <a:cs typeface="Calibri" pitchFamily="34" charset="0"/>
                </a:rPr>
                <a:t>in daily life</a:t>
              </a:r>
              <a:endParaRPr lang="en-GB" sz="1800" dirty="0">
                <a:latin typeface="Times New Roman" pitchFamily="18" charset="0"/>
                <a:cs typeface="Calibri" pitchFamily="34" charset="0"/>
              </a:endParaRPr>
            </a:p>
            <a:p>
              <a:pPr algn="ctr" eaLnBrk="1" hangingPunct="1"/>
              <a:r>
                <a:rPr lang="en-GB" sz="1800" dirty="0" smtClean="0">
                  <a:cs typeface="Calibri" pitchFamily="34" charset="0"/>
                </a:rPr>
                <a:t>Musical </a:t>
              </a:r>
              <a:r>
                <a:rPr lang="en-GB" sz="1800" dirty="0">
                  <a:cs typeface="Calibri" pitchFamily="34" charset="0"/>
                </a:rPr>
                <a:t>fulfilment</a:t>
              </a:r>
              <a:endParaRPr lang="en-GB" sz="1800" dirty="0">
                <a:latin typeface="Times New Roman" pitchFamily="18" charset="0"/>
                <a:cs typeface="Calibri" pitchFamily="34" charset="0"/>
              </a:endParaRPr>
            </a:p>
            <a:p>
              <a:pPr algn="ctr" eaLnBrk="1" hangingPunct="1"/>
              <a:r>
                <a:rPr lang="en-GB" sz="1800" dirty="0" smtClean="0">
                  <a:cs typeface="Calibri" pitchFamily="34" charset="0"/>
                </a:rPr>
                <a:t>Ability </a:t>
              </a:r>
              <a:r>
                <a:rPr lang="en-GB" sz="1800" dirty="0">
                  <a:cs typeface="Calibri" pitchFamily="34" charset="0"/>
                </a:rPr>
                <a:t>to make music</a:t>
              </a:r>
              <a:endParaRPr lang="en-GB" sz="1800" dirty="0">
                <a:latin typeface="Times New Roman" pitchFamily="18" charset="0"/>
                <a:cs typeface="Calibri" pitchFamily="34" charset="0"/>
              </a:endParaRPr>
            </a:p>
            <a:p>
              <a:pPr algn="ctr" eaLnBrk="1" hangingPunct="1"/>
              <a:r>
                <a:rPr lang="en-GB" sz="1800" dirty="0" smtClean="0">
                  <a:cs typeface="Calibri" pitchFamily="34" charset="0"/>
                </a:rPr>
                <a:t>Self-satisfaction</a:t>
              </a:r>
              <a:endParaRPr lang="en-GB" sz="1800" dirty="0">
                <a:latin typeface="Times New Roman" pitchFamily="18" charset="0"/>
                <a:cs typeface="Calibri" pitchFamily="34" charset="0"/>
              </a:endParaRPr>
            </a:p>
          </p:txBody>
        </p:sp>
        <p:sp>
          <p:nvSpPr>
            <p:cNvPr id="8" name="Text Box 2"/>
            <p:cNvSpPr txBox="1">
              <a:spLocks noChangeArrowheads="1"/>
            </p:cNvSpPr>
            <p:nvPr/>
          </p:nvSpPr>
          <p:spPr bwMode="auto">
            <a:xfrm>
              <a:off x="552450" y="904620"/>
              <a:ext cx="2076450" cy="296027"/>
            </a:xfrm>
            <a:prstGeom prst="rect">
              <a:avLst/>
            </a:prstGeom>
            <a:solidFill>
              <a:schemeClr val="bg2">
                <a:lumMod val="75000"/>
              </a:schemeClr>
            </a:solidFill>
            <a:ln w="9525">
              <a:solidFill>
                <a:schemeClr val="bg2">
                  <a:lumMod val="50000"/>
                </a:schemeClr>
              </a:solidFill>
              <a:miter lim="800000"/>
              <a:headEnd/>
              <a:tailEnd/>
            </a:ln>
          </p:spPr>
          <p:txBody>
            <a:bodyPr>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1" hangingPunct="1">
                <a:defRPr/>
              </a:pPr>
              <a:r>
                <a:rPr lang="en-GB" sz="1800" b="1" dirty="0" smtClean="0">
                  <a:solidFill>
                    <a:schemeClr val="bg1"/>
                  </a:solidFill>
                  <a:effectLst>
                    <a:outerShdw blurRad="38100" dist="38100" dir="2700000" algn="tl">
                      <a:srgbClr val="000000">
                        <a:alpha val="43137"/>
                      </a:srgbClr>
                    </a:outerShdw>
                  </a:effectLst>
                  <a:cs typeface="Calibri" pitchFamily="34" charset="0"/>
                </a:rPr>
                <a:t>Learning to make music</a:t>
              </a:r>
              <a:endParaRPr lang="en-GB" sz="2000" b="1" dirty="0" smtClean="0">
                <a:solidFill>
                  <a:schemeClr val="bg1"/>
                </a:solidFill>
                <a:effectLst>
                  <a:outerShdw blurRad="38100" dist="38100" dir="2700000" algn="tl">
                    <a:srgbClr val="000000">
                      <a:alpha val="43137"/>
                    </a:srgbClr>
                  </a:outerShdw>
                </a:effectLst>
                <a:latin typeface="Times New Roman" pitchFamily="18" charset="0"/>
                <a:cs typeface="Calibri" pitchFamily="34" charset="0"/>
              </a:endParaRPr>
            </a:p>
          </p:txBody>
        </p:sp>
      </p:grpSp>
      <p:sp>
        <p:nvSpPr>
          <p:cNvPr id="2" name="Rectangle 1"/>
          <p:cNvSpPr/>
          <p:nvPr/>
        </p:nvSpPr>
        <p:spPr>
          <a:xfrm>
            <a:off x="4051214" y="6006801"/>
            <a:ext cx="4572000" cy="477054"/>
          </a:xfrm>
          <a:prstGeom prst="rect">
            <a:avLst/>
          </a:prstGeom>
        </p:spPr>
        <p:txBody>
          <a:bodyPr>
            <a:spAutoFit/>
          </a:bodyPr>
          <a:lstStyle/>
          <a:p>
            <a:pPr marL="0" indent="0">
              <a:buNone/>
            </a:pPr>
            <a:endParaRPr lang="en-GB" sz="900" dirty="0"/>
          </a:p>
          <a:p>
            <a:pPr marL="0" indent="0" algn="r">
              <a:buNone/>
            </a:pPr>
            <a:r>
              <a:rPr lang="en-GB" sz="1600" dirty="0">
                <a:hlinkClick r:id="rId2"/>
              </a:rPr>
              <a:t>Video link</a:t>
            </a:r>
            <a:endParaRPr lang="en-GB" sz="1600" dirty="0"/>
          </a:p>
        </p:txBody>
      </p:sp>
      <p:sp>
        <p:nvSpPr>
          <p:cNvPr id="9" name="Rectangle 8"/>
          <p:cNvSpPr/>
          <p:nvPr/>
        </p:nvSpPr>
        <p:spPr>
          <a:xfrm>
            <a:off x="4979963" y="2344740"/>
            <a:ext cx="3742005" cy="2000548"/>
          </a:xfrm>
          <a:prstGeom prst="rect">
            <a:avLst/>
          </a:prstGeom>
        </p:spPr>
        <p:txBody>
          <a:bodyPr wrap="square">
            <a:spAutoFit/>
          </a:bodyPr>
          <a:lstStyle/>
          <a:p>
            <a:r>
              <a:rPr lang="en-GB" b="1" dirty="0" smtClean="0">
                <a:effectLst>
                  <a:outerShdw blurRad="38100" dist="38100" dir="2700000" algn="tl">
                    <a:srgbClr val="000000">
                      <a:alpha val="43137"/>
                    </a:srgbClr>
                  </a:outerShdw>
                </a:effectLst>
              </a:rPr>
              <a:t>Five ways to wellbeing</a:t>
            </a:r>
          </a:p>
          <a:p>
            <a:endParaRPr lang="en-GB" sz="1000" dirty="0" smtClean="0"/>
          </a:p>
          <a:p>
            <a:r>
              <a:rPr lang="en-GB" sz="1800" dirty="0" smtClean="0"/>
              <a:t>Connect </a:t>
            </a:r>
            <a:r>
              <a:rPr lang="en-GB" sz="1800" dirty="0"/>
              <a:t>with </a:t>
            </a:r>
            <a:r>
              <a:rPr lang="en-GB" sz="1800" dirty="0" smtClean="0"/>
              <a:t>others.</a:t>
            </a:r>
            <a:r>
              <a:rPr lang="en-GB" sz="1800" dirty="0" smtClean="0">
                <a:sym typeface="Wingdings"/>
              </a:rPr>
              <a:t> </a:t>
            </a:r>
          </a:p>
          <a:p>
            <a:r>
              <a:rPr lang="en-GB" sz="1800" dirty="0"/>
              <a:t>Be active</a:t>
            </a:r>
            <a:r>
              <a:rPr lang="en-GB" sz="1800" dirty="0" smtClean="0"/>
              <a:t>. </a:t>
            </a:r>
            <a:r>
              <a:rPr lang="en-GB" sz="1800" dirty="0" smtClean="0">
                <a:sym typeface="Wingdings"/>
              </a:rPr>
              <a:t></a:t>
            </a:r>
          </a:p>
          <a:p>
            <a:r>
              <a:rPr lang="en-GB" sz="1800" dirty="0"/>
              <a:t>Taking notice of your surroundings</a:t>
            </a:r>
            <a:r>
              <a:rPr lang="en-GB" sz="1800" dirty="0" smtClean="0"/>
              <a:t>. </a:t>
            </a:r>
            <a:r>
              <a:rPr lang="en-GB" sz="1800" dirty="0" smtClean="0">
                <a:sym typeface="Wingdings"/>
              </a:rPr>
              <a:t></a:t>
            </a:r>
          </a:p>
          <a:p>
            <a:r>
              <a:rPr lang="en-GB" sz="1800" dirty="0"/>
              <a:t>Give to others and the community</a:t>
            </a:r>
            <a:r>
              <a:rPr lang="en-GB" sz="1800" dirty="0" smtClean="0"/>
              <a:t>.</a:t>
            </a:r>
            <a:r>
              <a:rPr lang="en-GB" sz="1800" dirty="0" smtClean="0">
                <a:sym typeface="Wingdings"/>
              </a:rPr>
              <a:t> </a:t>
            </a:r>
          </a:p>
          <a:p>
            <a:r>
              <a:rPr lang="en-GB" sz="1800" dirty="0"/>
              <a:t>Learn something </a:t>
            </a:r>
            <a:r>
              <a:rPr lang="en-GB" sz="1800" dirty="0" smtClean="0"/>
              <a:t>new. </a:t>
            </a:r>
            <a:r>
              <a:rPr lang="en-GB" sz="1800" dirty="0">
                <a:sym typeface="Wingdings"/>
              </a:rPr>
              <a:t></a:t>
            </a:r>
            <a:endParaRPr lang="en-GB" sz="1800" dirty="0"/>
          </a:p>
        </p:txBody>
      </p:sp>
      <p:sp>
        <p:nvSpPr>
          <p:cNvPr id="10" name="Rectangle 9"/>
          <p:cNvSpPr/>
          <p:nvPr/>
        </p:nvSpPr>
        <p:spPr>
          <a:xfrm>
            <a:off x="4991683" y="4537000"/>
            <a:ext cx="3742005" cy="1261884"/>
          </a:xfrm>
          <a:prstGeom prst="rect">
            <a:avLst/>
          </a:prstGeom>
        </p:spPr>
        <p:txBody>
          <a:bodyPr wrap="square">
            <a:spAutoFit/>
          </a:bodyPr>
          <a:lstStyle/>
          <a:p>
            <a:r>
              <a:rPr lang="en-GB" b="1" dirty="0" smtClean="0">
                <a:effectLst>
                  <a:outerShdw blurRad="38100" dist="38100" dir="2700000" algn="tl">
                    <a:srgbClr val="000000">
                      <a:alpha val="43137"/>
                    </a:srgbClr>
                  </a:outerShdw>
                </a:effectLst>
              </a:rPr>
              <a:t>One very good way to wellbeing?</a:t>
            </a:r>
          </a:p>
          <a:p>
            <a:endParaRPr lang="en-GB" sz="1000" dirty="0" smtClean="0"/>
          </a:p>
          <a:p>
            <a:r>
              <a:rPr lang="en-GB" sz="1800" dirty="0" smtClean="0"/>
              <a:t>Make music!</a:t>
            </a:r>
            <a:endParaRPr lang="en-GB" sz="1800" dirty="0"/>
          </a:p>
        </p:txBody>
      </p:sp>
    </p:spTree>
    <p:extLst>
      <p:ext uri="{BB962C8B-B14F-4D97-AF65-F5344CB8AC3E}">
        <p14:creationId xmlns:p14="http://schemas.microsoft.com/office/powerpoint/2010/main" val="37227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a:off x="685800" y="2574925"/>
            <a:ext cx="7772400" cy="1395413"/>
          </a:xfrm>
        </p:spPr>
        <p:txBody>
          <a:bodyPr/>
          <a:lstStyle/>
          <a:p>
            <a:pPr eaLnBrk="1" hangingPunct="1">
              <a:defRPr/>
            </a:pPr>
            <a:r>
              <a:rPr lang="en-GB" sz="2400" dirty="0" smtClean="0"/>
              <a:t>Centre for Performance Science</a:t>
            </a:r>
            <a:br>
              <a:rPr lang="en-GB" sz="2400" dirty="0" smtClean="0"/>
            </a:br>
            <a:r>
              <a:rPr lang="en-GB" sz="2400" dirty="0" smtClean="0"/>
              <a:t>Royal College of Music</a:t>
            </a:r>
          </a:p>
        </p:txBody>
      </p:sp>
      <p:sp>
        <p:nvSpPr>
          <p:cNvPr id="37891" name="Rectangle 3"/>
          <p:cNvSpPr>
            <a:spLocks noGrp="1" noChangeArrowheads="1"/>
          </p:cNvSpPr>
          <p:nvPr>
            <p:ph type="subTitle" idx="1"/>
          </p:nvPr>
        </p:nvSpPr>
        <p:spPr>
          <a:xfrm>
            <a:off x="1371600" y="4330700"/>
            <a:ext cx="6400800" cy="1752600"/>
          </a:xfrm>
          <a:noFill/>
        </p:spPr>
        <p:txBody>
          <a:bodyPr/>
          <a:lstStyle/>
          <a:p>
            <a:pPr eaLnBrk="1" hangingPunct="1"/>
            <a:r>
              <a:rPr lang="en-GB" dirty="0" smtClean="0"/>
              <a:t>www.rcm.ac.uk/</a:t>
            </a:r>
            <a:r>
              <a:rPr lang="en-GB" dirty="0" smtClean="0">
                <a:solidFill>
                  <a:srgbClr val="AC083A"/>
                </a:solidFill>
              </a:rPr>
              <a:t>Rhythm</a:t>
            </a:r>
            <a:r>
              <a:rPr lang="en-GB" i="1" dirty="0" smtClean="0">
                <a:solidFill>
                  <a:srgbClr val="AC083A"/>
                </a:solidFill>
              </a:rPr>
              <a:t>for</a:t>
            </a:r>
            <a:r>
              <a:rPr lang="en-GB" dirty="0" smtClean="0">
                <a:solidFill>
                  <a:srgbClr val="AC083A"/>
                </a:solidFill>
              </a:rPr>
              <a:t>Life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F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2" name="Rectangle 6"/>
          <p:cNvSpPr>
            <a:spLocks noChangeArrowheads="1"/>
          </p:cNvSpPr>
          <p:nvPr/>
        </p:nvSpPr>
        <p:spPr bwMode="auto">
          <a:xfrm>
            <a:off x="338138" y="4827588"/>
            <a:ext cx="3167062"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nSpc>
                <a:spcPct val="90000"/>
              </a:lnSpc>
              <a:defRPr/>
            </a:pPr>
            <a:r>
              <a:rPr lang="en-GB" sz="4000" b="1" dirty="0">
                <a:effectLst>
                  <a:outerShdw blurRad="38100" dist="38100" dir="2700000" algn="tl">
                    <a:srgbClr val="C0C0C0"/>
                  </a:outerShdw>
                </a:effectLst>
              </a:rPr>
              <a:t>Fitness</a:t>
            </a:r>
            <a:br>
              <a:rPr lang="en-GB" sz="4000" b="1" dirty="0">
                <a:effectLst>
                  <a:outerShdw blurRad="38100" dist="38100" dir="2700000" algn="tl">
                    <a:srgbClr val="C0C0C0"/>
                  </a:outerShdw>
                </a:effectLst>
              </a:rPr>
            </a:br>
            <a:r>
              <a:rPr lang="en-GB" sz="4000" b="1" dirty="0">
                <a:effectLst>
                  <a:outerShdw blurRad="38100" dist="38100" dir="2700000" algn="tl">
                    <a:srgbClr val="C0C0C0"/>
                  </a:outerShdw>
                </a:effectLst>
              </a:rPr>
              <a:t>awareness</a:t>
            </a:r>
            <a:br>
              <a:rPr lang="en-GB" sz="4000" b="1" dirty="0">
                <a:effectLst>
                  <a:outerShdw blurRad="38100" dist="38100" dir="2700000" algn="tl">
                    <a:srgbClr val="C0C0C0"/>
                  </a:outerShdw>
                </a:effectLst>
              </a:rPr>
            </a:br>
            <a:r>
              <a:rPr lang="en-GB" sz="4000" b="1" dirty="0">
                <a:effectLst>
                  <a:outerShdw blurRad="38100" dist="38100" dir="2700000" algn="tl">
                    <a:srgbClr val="C0C0C0"/>
                  </a:outerShdw>
                </a:effectLst>
              </a:rPr>
              <a:t>scheme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descr="Audiometry-doctor-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850"/>
            <a:ext cx="9144000" cy="7818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38138" y="4827588"/>
            <a:ext cx="3167062"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nSpc>
                <a:spcPct val="90000"/>
              </a:lnSpc>
              <a:defRPr/>
            </a:pPr>
            <a:r>
              <a:rPr lang="en-GB" sz="4000" b="1" dirty="0" smtClean="0">
                <a:effectLst>
                  <a:outerShdw blurRad="38100" dist="38100" dir="2700000" algn="tl">
                    <a:srgbClr val="C0C0C0"/>
                  </a:outerShdw>
                </a:effectLst>
              </a:rPr>
              <a:t>Hearing</a:t>
            </a:r>
            <a:r>
              <a:rPr lang="en-GB" sz="4000" b="1" dirty="0">
                <a:effectLst>
                  <a:outerShdw blurRad="38100" dist="38100" dir="2700000" algn="tl">
                    <a:srgbClr val="C0C0C0"/>
                  </a:outerShdw>
                </a:effectLst>
              </a:rPr>
              <a:t/>
            </a:r>
            <a:br>
              <a:rPr lang="en-GB" sz="4000" b="1" dirty="0">
                <a:effectLst>
                  <a:outerShdw blurRad="38100" dist="38100" dir="2700000" algn="tl">
                    <a:srgbClr val="C0C0C0"/>
                  </a:outerShdw>
                </a:effectLst>
              </a:rPr>
            </a:br>
            <a:r>
              <a:rPr lang="en-GB" sz="4000" b="1" dirty="0">
                <a:effectLst>
                  <a:outerShdw blurRad="38100" dist="38100" dir="2700000" algn="tl">
                    <a:srgbClr val="C0C0C0"/>
                  </a:outerShdw>
                </a:effectLst>
              </a:rPr>
              <a:t>awareness</a:t>
            </a:r>
            <a:br>
              <a:rPr lang="en-GB" sz="4000" b="1" dirty="0">
                <a:effectLst>
                  <a:outerShdw blurRad="38100" dist="38100" dir="2700000" algn="tl">
                    <a:srgbClr val="C0C0C0"/>
                  </a:outerShdw>
                </a:effectLst>
              </a:rPr>
            </a:br>
            <a:r>
              <a:rPr lang="en-GB" sz="4000" b="1" dirty="0">
                <a:effectLst>
                  <a:outerShdw blurRad="38100" dist="38100" dir="2700000" algn="tl">
                    <a:srgbClr val="C0C0C0"/>
                  </a:outerShdw>
                </a:effectLst>
              </a:rPr>
              <a:t>scheme</a:t>
            </a:r>
          </a:p>
        </p:txBody>
      </p:sp>
    </p:spTree>
    <p:extLst>
      <p:ext uri="{BB962C8B-B14F-4D97-AF65-F5344CB8AC3E}">
        <p14:creationId xmlns:p14="http://schemas.microsoft.com/office/powerpoint/2010/main" val="1851522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2054981" y="1947602"/>
            <a:ext cx="5007688" cy="3804415"/>
            <a:chOff x="1582" y="1663"/>
            <a:chExt cx="2487" cy="1801"/>
          </a:xfrm>
        </p:grpSpPr>
        <p:sp>
          <p:nvSpPr>
            <p:cNvPr id="3" name="_s297988"/>
            <p:cNvSpPr>
              <a:spLocks noChangeArrowheads="1" noTextEdit="1"/>
            </p:cNvSpPr>
            <p:nvPr/>
          </p:nvSpPr>
          <p:spPr bwMode="auto">
            <a:xfrm>
              <a:off x="2368" y="1924"/>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4" name="_s297989"/>
            <p:cNvSpPr>
              <a:spLocks noChangeArrowheads="1"/>
            </p:cNvSpPr>
            <p:nvPr/>
          </p:nvSpPr>
          <p:spPr bwMode="auto">
            <a:xfrm>
              <a:off x="2655" y="1663"/>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bg2"/>
                  </a:solidFill>
                  <a:cs typeface="Calibri" pitchFamily="34" charset="0"/>
                </a:rPr>
                <a:t>Research</a:t>
              </a:r>
            </a:p>
          </p:txBody>
        </p:sp>
        <p:sp>
          <p:nvSpPr>
            <p:cNvPr id="6" name="_s297991"/>
            <p:cNvSpPr>
              <a:spLocks noChangeArrowheads="1"/>
            </p:cNvSpPr>
            <p:nvPr/>
          </p:nvSpPr>
          <p:spPr bwMode="auto">
            <a:xfrm>
              <a:off x="3661"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cs typeface="Calibri" pitchFamily="34" charset="0"/>
                </a:rPr>
                <a:t>Teaching</a:t>
              </a:r>
            </a:p>
          </p:txBody>
        </p:sp>
        <p:sp>
          <p:nvSpPr>
            <p:cNvPr id="7" name="_s297992"/>
            <p:cNvSpPr>
              <a:spLocks noChangeArrowheads="1" noTextEdit="1"/>
            </p:cNvSpPr>
            <p:nvPr/>
          </p:nvSpPr>
          <p:spPr bwMode="auto">
            <a:xfrm>
              <a:off x="2057" y="2461"/>
              <a:ext cx="983" cy="937"/>
            </a:xfrm>
            <a:prstGeom prst="ellipse">
              <a:avLst/>
            </a:prstGeom>
            <a:solidFill>
              <a:schemeClr val="bg2">
                <a:alpha val="5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sp>
          <p:nvSpPr>
            <p:cNvPr id="8" name="_s297993"/>
            <p:cNvSpPr>
              <a:spLocks noChangeArrowheads="1"/>
            </p:cNvSpPr>
            <p:nvPr/>
          </p:nvSpPr>
          <p:spPr bwMode="auto">
            <a:xfrm>
              <a:off x="1582" y="3229"/>
              <a:ext cx="4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cap="none" normalizeH="0" baseline="0" dirty="0" smtClean="0">
                  <a:ln>
                    <a:noFill/>
                  </a:ln>
                  <a:solidFill>
                    <a:schemeClr val="bg2"/>
                  </a:solidFill>
                  <a:cs typeface="Calibri" pitchFamily="34" charset="0"/>
                </a:rPr>
                <a:t>Knowledge </a:t>
              </a:r>
              <a:br>
                <a:rPr kumimoji="0" lang="en-GB" sz="2400" i="0" u="none" strike="noStrike" cap="none" normalizeH="0" baseline="0" dirty="0" smtClean="0">
                  <a:ln>
                    <a:noFill/>
                  </a:ln>
                  <a:solidFill>
                    <a:schemeClr val="bg2"/>
                  </a:solidFill>
                  <a:cs typeface="Calibri" pitchFamily="34" charset="0"/>
                </a:rPr>
              </a:br>
              <a:r>
                <a:rPr kumimoji="0" lang="en-GB" sz="2400" i="0" u="none" strike="noStrike" cap="none" normalizeH="0" baseline="0" dirty="0" smtClean="0">
                  <a:ln>
                    <a:noFill/>
                  </a:ln>
                  <a:solidFill>
                    <a:schemeClr val="bg2"/>
                  </a:solidFill>
                  <a:cs typeface="Calibri" pitchFamily="34" charset="0"/>
                </a:rPr>
                <a:t>exchange</a:t>
              </a:r>
            </a:p>
          </p:txBody>
        </p:sp>
        <p:sp>
          <p:nvSpPr>
            <p:cNvPr id="5" name="_s297990"/>
            <p:cNvSpPr>
              <a:spLocks noChangeArrowheads="1" noTextEdit="1"/>
            </p:cNvSpPr>
            <p:nvPr/>
          </p:nvSpPr>
          <p:spPr bwMode="auto">
            <a:xfrm>
              <a:off x="2678" y="2462"/>
              <a:ext cx="983" cy="937"/>
            </a:xfrm>
            <a:prstGeom prst="ellipse">
              <a:avLst/>
            </a:prstGeom>
            <a:solidFill>
              <a:schemeClr val="bg2">
                <a:alpha val="90000"/>
              </a:schemeClr>
            </a:solidFill>
            <a:ln w="38100">
              <a:solidFill>
                <a:srgbClr val="CCCCCC"/>
              </a:solidFill>
              <a:round/>
              <a:headEnd/>
              <a:tailEnd/>
            </a:ln>
          </p:spPr>
          <p:txBody>
            <a:bodyPr vert="horz" wrap="square" lIns="0" tIns="0" rIns="0" bIns="0" numCol="1" anchor="ctr" anchorCtr="0" compatLnSpc="1">
              <a:prstTxWarp prst="textNoShape">
                <a:avLst/>
              </a:prstTxWarp>
            </a:bodyPr>
            <a:lstStyle/>
            <a:p>
              <a:endParaRPr lang="en-GB">
                <a:solidFill>
                  <a:schemeClr val="bg2"/>
                </a:solidFill>
              </a:endParaRPr>
            </a:p>
          </p:txBody>
        </p:sp>
      </p:grpSp>
      <p:sp>
        <p:nvSpPr>
          <p:cNvPr id="9" name="AutoShape 10"/>
          <p:cNvSpPr>
            <a:spLocks noChangeArrowheads="1"/>
          </p:cNvSpPr>
          <p:nvPr/>
        </p:nvSpPr>
        <p:spPr bwMode="auto">
          <a:xfrm rot="3704987">
            <a:off x="5583123" y="3317935"/>
            <a:ext cx="1316037" cy="341312"/>
          </a:xfrm>
          <a:prstGeom prst="curvedDownArrow">
            <a:avLst>
              <a:gd name="adj1" fmla="val 43699"/>
              <a:gd name="adj2" fmla="val 120816"/>
              <a:gd name="adj3" fmla="val 54417"/>
            </a:avLst>
          </a:prstGeom>
          <a:solidFill>
            <a:schemeClr val="bg2">
              <a:alpha val="50195"/>
            </a:schemeClr>
          </a:solidFill>
          <a:ln w="9525">
            <a:solidFill>
              <a:srgbClr val="808080"/>
            </a:solidFill>
            <a:miter lim="800000"/>
            <a:headEnd/>
            <a:tailEnd/>
          </a:ln>
          <a:effectLst/>
          <a:extLst/>
        </p:spPr>
        <p:txBody>
          <a:bodyPr wrap="none" anchor="ctr"/>
          <a:lstStyle/>
          <a:p>
            <a:endParaRPr lang="en-US"/>
          </a:p>
        </p:txBody>
      </p:sp>
    </p:spTree>
    <p:extLst>
      <p:ext uri="{BB962C8B-B14F-4D97-AF65-F5344CB8AC3E}">
        <p14:creationId xmlns:p14="http://schemas.microsoft.com/office/powerpoint/2010/main" val="5294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GB" dirty="0" smtClean="0"/>
              <a:t>Teaching</a:t>
            </a:r>
            <a:endParaRPr lang="en-GB" dirty="0"/>
          </a:p>
        </p:txBody>
      </p:sp>
      <p:sp>
        <p:nvSpPr>
          <p:cNvPr id="365571" name="Rectangle 3"/>
          <p:cNvSpPr>
            <a:spLocks noGrp="1" noChangeArrowheads="1"/>
          </p:cNvSpPr>
          <p:nvPr>
            <p:ph type="body" idx="1"/>
          </p:nvPr>
        </p:nvSpPr>
        <p:spPr/>
        <p:txBody>
          <a:bodyPr/>
          <a:lstStyle/>
          <a:p>
            <a:r>
              <a:rPr lang="en-GB" dirty="0" smtClean="0"/>
              <a:t>BMus modules in </a:t>
            </a:r>
            <a:br>
              <a:rPr lang="en-GB" dirty="0" smtClean="0"/>
            </a:br>
            <a:r>
              <a:rPr lang="en-GB" dirty="0" smtClean="0"/>
              <a:t>     </a:t>
            </a:r>
            <a:r>
              <a:rPr lang="en-GB" i="1" dirty="0" smtClean="0"/>
              <a:t>Performance science and psychology</a:t>
            </a:r>
          </a:p>
          <a:p>
            <a:r>
              <a:rPr lang="en-GB" dirty="0" smtClean="0"/>
              <a:t>MSc </a:t>
            </a:r>
            <a:r>
              <a:rPr lang="en-GB" dirty="0"/>
              <a:t>in </a:t>
            </a:r>
            <a:r>
              <a:rPr lang="en-GB" i="1" dirty="0"/>
              <a:t/>
            </a:r>
            <a:br>
              <a:rPr lang="en-GB" i="1" dirty="0"/>
            </a:br>
            <a:r>
              <a:rPr lang="en-GB" i="1" dirty="0" smtClean="0"/>
              <a:t>    Performance science </a:t>
            </a:r>
            <a:r>
              <a:rPr lang="en-GB" dirty="0" smtClean="0">
                <a:solidFill>
                  <a:srgbClr val="AC083A"/>
                </a:solidFill>
                <a:effectLst>
                  <a:outerShdw blurRad="38100" dist="38100" dir="2700000" algn="tl">
                    <a:srgbClr val="C0C0C0"/>
                  </a:outerShdw>
                </a:effectLst>
              </a:rPr>
              <a:t>*NEW*</a:t>
            </a:r>
            <a:endParaRPr lang="en-GB" i="1" dirty="0"/>
          </a:p>
          <a:p>
            <a:r>
              <a:rPr lang="en-GB" dirty="0" smtClean="0"/>
              <a:t>MSc in </a:t>
            </a:r>
            <a:r>
              <a:rPr lang="en-GB" i="1" dirty="0" smtClean="0"/>
              <a:t/>
            </a:r>
            <a:br>
              <a:rPr lang="en-GB" i="1" dirty="0" smtClean="0"/>
            </a:br>
            <a:r>
              <a:rPr lang="en-GB" i="1" dirty="0" smtClean="0"/>
              <a:t>    Performing arts medicine</a:t>
            </a:r>
            <a:r>
              <a:rPr lang="en-GB" i="1" dirty="0"/>
              <a:t> </a:t>
            </a:r>
            <a:r>
              <a:rPr lang="en-GB" dirty="0" smtClean="0"/>
              <a:t>with UCL </a:t>
            </a:r>
            <a:r>
              <a:rPr lang="en-GB" dirty="0">
                <a:solidFill>
                  <a:srgbClr val="AC083A"/>
                </a:solidFill>
                <a:effectLst>
                  <a:outerShdw blurRad="38100" dist="38100" dir="2700000" algn="tl">
                    <a:srgbClr val="C0C0C0"/>
                  </a:outerShdw>
                </a:effectLst>
              </a:rPr>
              <a:t>*NEW*</a:t>
            </a:r>
            <a:endParaRPr lang="en-GB" dirty="0" smtClean="0"/>
          </a:p>
          <a:p>
            <a:pPr lvl="0"/>
            <a:r>
              <a:rPr lang="en-GB" dirty="0" smtClean="0">
                <a:solidFill>
                  <a:srgbClr val="000000"/>
                </a:solidFill>
              </a:rPr>
              <a:t>PhD (or DMus) in </a:t>
            </a:r>
            <a:br>
              <a:rPr lang="en-GB" dirty="0" smtClean="0">
                <a:solidFill>
                  <a:srgbClr val="000000"/>
                </a:solidFill>
              </a:rPr>
            </a:br>
            <a:r>
              <a:rPr lang="en-GB" dirty="0" smtClean="0">
                <a:solidFill>
                  <a:srgbClr val="000000"/>
                </a:solidFill>
              </a:rPr>
              <a:t>    </a:t>
            </a:r>
            <a:r>
              <a:rPr lang="en-GB" i="1" dirty="0" smtClean="0">
                <a:solidFill>
                  <a:srgbClr val="000000"/>
                </a:solidFill>
              </a:rPr>
              <a:t>Performance science</a:t>
            </a:r>
            <a:endParaRPr lang="en-GB" dirty="0" smtClean="0">
              <a:solidFill>
                <a:srgbClr val="000000"/>
              </a:solidFill>
            </a:endParaRPr>
          </a:p>
        </p:txBody>
      </p:sp>
    </p:spTree>
    <p:extLst>
      <p:ext uri="{BB962C8B-B14F-4D97-AF65-F5344CB8AC3E}">
        <p14:creationId xmlns:p14="http://schemas.microsoft.com/office/powerpoint/2010/main" val="3975712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500"/>
                                        <p:tgtEl>
                                          <p:spTgt spid="365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fade">
                                      <p:cBhvr>
                                        <p:cTn id="12" dur="500"/>
                                        <p:tgtEl>
                                          <p:spTgt spid="365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fade">
                                      <p:cBhvr>
                                        <p:cTn id="17" dur="500"/>
                                        <p:tgtEl>
                                          <p:spTgt spid="365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5571">
                                            <p:txEl>
                                              <p:pRg st="3" end="3"/>
                                            </p:txEl>
                                          </p:spTgt>
                                        </p:tgtEl>
                                        <p:attrNameLst>
                                          <p:attrName>style.visibility</p:attrName>
                                        </p:attrNameLst>
                                      </p:cBhvr>
                                      <p:to>
                                        <p:strVal val="visible"/>
                                      </p:to>
                                    </p:set>
                                    <p:animEffect transition="in" filter="fade">
                                      <p:cBhvr>
                                        <p:cTn id="22" dur="500"/>
                                        <p:tgtEl>
                                          <p:spTgt spid="365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theme/theme1.xml><?xml version="1.0" encoding="utf-8"?>
<a:theme xmlns:a="http://schemas.openxmlformats.org/drawingml/2006/main" name="RCM Presentation">
  <a:themeElements>
    <a:clrScheme name="RCM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CM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CM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CM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CM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CM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CM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CM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CM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CM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CM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CM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CM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Office\Templates\RCM Presentation.pot</Template>
  <TotalTime>3876</TotalTime>
  <Words>2248</Words>
  <Application>Microsoft Office PowerPoint</Application>
  <PresentationFormat>On-screen Show (4:3)</PresentationFormat>
  <Paragraphs>334</Paragraphs>
  <Slides>56</Slides>
  <Notes>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RCM Presentation</vt:lpstr>
      <vt:lpstr>Rhythm for Life  Music and wellbeing in older adulthood</vt:lpstr>
      <vt:lpstr>PowerPoint Presentation</vt:lpstr>
      <vt:lpstr>PowerPoint Presentation</vt:lpstr>
      <vt:lpstr>PowerPoint Presentation</vt:lpstr>
      <vt:lpstr>Research areas</vt:lpstr>
      <vt:lpstr>PowerPoint Presentation</vt:lpstr>
      <vt:lpstr>PowerPoint Presentation</vt:lpstr>
      <vt:lpstr>PowerPoint Presentation</vt:lpstr>
      <vt:lpstr>Teaching</vt:lpstr>
      <vt:lpstr>PowerPoint Presentation</vt:lpstr>
      <vt:lpstr>International Symposium on Performance Science 2007</vt:lpstr>
      <vt:lpstr>ISPS 2009</vt:lpstr>
      <vt:lpstr>PowerPoint Presentation</vt:lpstr>
      <vt:lpstr>ISPS 2013  VIENNA</vt:lpstr>
      <vt:lpstr>PowerPoint Presentation</vt:lpstr>
      <vt:lpstr>Overview</vt:lpstr>
      <vt:lpstr>Overview</vt:lpstr>
      <vt:lpstr>Healthy ageing is…</vt:lpstr>
      <vt:lpstr>Wellbeing</vt:lpstr>
      <vt:lpstr>Five ways to wellbeing</vt:lpstr>
      <vt:lpstr>Five ways to wellbeing</vt:lpstr>
      <vt:lpstr>Musical experiences…</vt:lpstr>
      <vt:lpstr>Making music…</vt:lpstr>
      <vt:lpstr>Singing…</vt:lpstr>
      <vt:lpstr>However…</vt:lpstr>
      <vt:lpstr>Rhythm for Life</vt:lpstr>
      <vt:lpstr>Research question</vt:lpstr>
      <vt:lpstr>Overview</vt:lpstr>
      <vt:lpstr>Participants</vt:lpstr>
      <vt:lpstr>Programmes</vt:lpstr>
      <vt:lpstr>Procedure</vt:lpstr>
      <vt:lpstr>Wellbeing</vt:lpstr>
      <vt:lpstr>Health promotion (HPLP II)</vt:lpstr>
      <vt:lpstr>Health promotion (HPLP II)</vt:lpstr>
      <vt:lpstr>Health promotion (HPLP II)</vt:lpstr>
      <vt:lpstr>Health promotion (HPLP II)</vt:lpstr>
      <vt:lpstr>Health promotion (HPLP II)</vt:lpstr>
      <vt:lpstr>Health promotion (HPLP II)</vt:lpstr>
      <vt:lpstr>Health promotion (HPLP II)</vt:lpstr>
      <vt:lpstr>Overview</vt:lpstr>
      <vt:lpstr>Wellbeing (all)</vt:lpstr>
      <vt:lpstr>Health promotion (all)</vt:lpstr>
      <vt:lpstr>Wellbeing (by group)</vt:lpstr>
      <vt:lpstr>Overview</vt:lpstr>
      <vt:lpstr>Categories of effects</vt:lpstr>
      <vt:lpstr>1. Experiences of pleasure</vt:lpstr>
      <vt:lpstr>2. Enhanced social interactions</vt:lpstr>
      <vt:lpstr>2. Enhanced social interactions</vt:lpstr>
      <vt:lpstr>3. Engagement in daily life</vt:lpstr>
      <vt:lpstr>3. Engagement in daily life</vt:lpstr>
      <vt:lpstr>4. Musical fulfilment</vt:lpstr>
      <vt:lpstr>5. Ability to make music</vt:lpstr>
      <vt:lpstr>6. Self-satisfaction</vt:lpstr>
      <vt:lpstr>6. Self-satisfaction</vt:lpstr>
      <vt:lpstr>PowerPoint Presentation</vt:lpstr>
      <vt:lpstr>Centre for Performance Science Royal College of Music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Memorising Music: Perspectives from Psychology</dc:title>
  <dc:creator>Aaron Williamon</dc:creator>
  <cp:lastModifiedBy>Paul</cp:lastModifiedBy>
  <cp:revision>229</cp:revision>
  <dcterms:created xsi:type="dcterms:W3CDTF">2000-09-27T02:42:17Z</dcterms:created>
  <dcterms:modified xsi:type="dcterms:W3CDTF">2012-03-16T20:52:29Z</dcterms:modified>
</cp:coreProperties>
</file>