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3" r:id="rId3"/>
    <p:sldId id="259" r:id="rId4"/>
    <p:sldId id="264" r:id="rId5"/>
    <p:sldId id="261" r:id="rId6"/>
    <p:sldId id="260" r:id="rId7"/>
    <p:sldId id="265" r:id="rId8"/>
    <p:sldId id="266" r:id="rId9"/>
    <p:sldId id="267" r:id="rId10"/>
    <p:sldId id="268" r:id="rId11"/>
    <p:sldId id="269"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3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4/4/2012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4/4/2012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4/4/2012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4/4/2012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4/4/2012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4/4/2012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4/4/2012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Ecopoetry, Healing and Public Health:</a:t>
            </a:r>
            <a:br>
              <a:rPr lang="en-GB" dirty="0" smtClean="0"/>
            </a:br>
            <a:r>
              <a:rPr lang="en-GB" dirty="0" smtClean="0"/>
              <a:t>The case of Ted Hughes </a:t>
            </a:r>
            <a:br>
              <a:rPr lang="en-GB" dirty="0" smtClean="0"/>
            </a:br>
            <a:endParaRPr lang="en-GB" dirty="0"/>
          </a:p>
        </p:txBody>
      </p:sp>
      <p:sp>
        <p:nvSpPr>
          <p:cNvPr id="3" name="Subtitle 2"/>
          <p:cNvSpPr>
            <a:spLocks noGrp="1"/>
          </p:cNvSpPr>
          <p:nvPr>
            <p:ph type="subTitle" idx="1"/>
          </p:nvPr>
        </p:nvSpPr>
        <p:spPr/>
        <p:txBody>
          <a:bodyPr>
            <a:normAutofit fontScale="92500" lnSpcReduction="20000"/>
          </a:bodyPr>
          <a:lstStyle/>
          <a:p>
            <a:r>
              <a:rPr lang="en-GB" dirty="0" smtClean="0"/>
              <a:t>Terry Gifford</a:t>
            </a:r>
          </a:p>
          <a:p>
            <a:r>
              <a:rPr lang="en-GB" dirty="0" smtClean="0"/>
              <a:t>Bath Spa University</a:t>
            </a:r>
          </a:p>
          <a:p>
            <a:r>
              <a:rPr lang="en-GB" dirty="0" smtClean="0"/>
              <a:t>Universidad de Alicante</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10000"/>
          </a:bodyPr>
          <a:lstStyle/>
          <a:p>
            <a:pPr>
              <a:buNone/>
            </a:pPr>
            <a:r>
              <a:rPr lang="en-GB" dirty="0" smtClean="0"/>
              <a:t>	And I had to lift your hand for you</a:t>
            </a:r>
          </a:p>
          <a:p>
            <a:pPr>
              <a:buNone/>
            </a:pPr>
            <a:r>
              <a:rPr lang="en-GB" dirty="0" smtClean="0"/>
              <a:t>	 </a:t>
            </a:r>
          </a:p>
          <a:p>
            <a:pPr>
              <a:buNone/>
            </a:pPr>
            <a:r>
              <a:rPr lang="en-GB" dirty="0" smtClean="0"/>
              <a:t>	While your chin sank to your chest</a:t>
            </a:r>
          </a:p>
          <a:p>
            <a:pPr>
              <a:buNone/>
            </a:pPr>
            <a:r>
              <a:rPr lang="en-GB" dirty="0" smtClean="0"/>
              <a:t>	With the sheer weariness</a:t>
            </a:r>
          </a:p>
          <a:p>
            <a:pPr>
              <a:buNone/>
            </a:pPr>
            <a:r>
              <a:rPr lang="en-GB" dirty="0" smtClean="0"/>
              <a:t>	Of taking away from everybody</a:t>
            </a:r>
          </a:p>
          <a:p>
            <a:pPr>
              <a:buNone/>
            </a:pPr>
            <a:r>
              <a:rPr lang="en-GB" dirty="0" smtClean="0"/>
              <a:t>	Your envied beauty, your much-desired beauty</a:t>
            </a:r>
          </a:p>
          <a:p>
            <a:pPr>
              <a:buNone/>
            </a:pPr>
            <a:r>
              <a:rPr lang="en-GB" dirty="0" smtClean="0"/>
              <a:t>	 </a:t>
            </a:r>
          </a:p>
          <a:p>
            <a:pPr>
              <a:buNone/>
            </a:pPr>
            <a:r>
              <a:rPr lang="en-GB" dirty="0" smtClean="0"/>
              <a:t>	Your hardly used beauty</a:t>
            </a:r>
          </a:p>
          <a:p>
            <a:pPr>
              <a:buNone/>
            </a:pPr>
            <a:r>
              <a:rPr lang="en-GB" dirty="0" smtClean="0"/>
              <a:t>	 </a:t>
            </a:r>
          </a:p>
          <a:p>
            <a:pPr>
              <a:buNone/>
            </a:pPr>
            <a:r>
              <a:rPr lang="en-GB" dirty="0" smtClean="0"/>
              <a:t>	Of lifting away yourself</a:t>
            </a:r>
          </a:p>
          <a:p>
            <a:pPr>
              <a:buNone/>
            </a:pPr>
            <a:r>
              <a:rPr lang="en-GB" dirty="0" smtClean="0"/>
              <a:t>	From yourself</a:t>
            </a:r>
          </a:p>
          <a:p>
            <a:pPr>
              <a:buNone/>
            </a:pPr>
            <a:r>
              <a:rPr lang="en-GB" dirty="0" smtClean="0"/>
              <a:t>	 </a:t>
            </a:r>
          </a:p>
          <a:p>
            <a:pPr>
              <a:buNone/>
            </a:pPr>
            <a:r>
              <a:rPr lang="en-GB" dirty="0" smtClean="0"/>
              <a:t>	And weeping with the ache of the effort</a:t>
            </a:r>
            <a:endParaRPr lang="en-GB" dirty="0"/>
          </a:p>
        </p:txBody>
      </p:sp>
      <p:sp>
        <p:nvSpPr>
          <p:cNvPr id="2" name="Title 1"/>
          <p:cNvSpPr>
            <a:spLocks noGrp="1"/>
          </p:cNvSpPr>
          <p:nvPr>
            <p:ph type="title"/>
          </p:nvPr>
        </p:nvSpPr>
        <p:spPr>
          <a:xfrm>
            <a:off x="457200" y="274638"/>
            <a:ext cx="8229600" cy="868362"/>
          </a:xfrm>
        </p:spPr>
        <p:txBody>
          <a:bodyPr>
            <a:normAutofit fontScale="90000"/>
          </a:bodyPr>
          <a:lstStyle/>
          <a:p>
            <a:r>
              <a:rPr lang="en-GB" dirty="0" smtClean="0"/>
              <a:t>‘I know well’ (</a:t>
            </a:r>
            <a:r>
              <a:rPr lang="en-GB" i="1" dirty="0" err="1" smtClean="0"/>
              <a:t>Gaudete</a:t>
            </a:r>
            <a:r>
              <a:rPr lang="en-GB" dirty="0" smtClean="0"/>
              <a:t>, 1977: 190)</a:t>
            </a:r>
            <a:br>
              <a:rPr lang="en-GB" dirty="0" smtClean="0"/>
            </a:b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97362"/>
          </a:xfrm>
        </p:spPr>
        <p:txBody>
          <a:bodyPr/>
          <a:lstStyle/>
          <a:p>
            <a:r>
              <a:rPr lang="en-GB" dirty="0" smtClean="0"/>
              <a:t>Poetry and Public Health</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GB" dirty="0" smtClean="0"/>
              <a:t>  </a:t>
            </a:r>
          </a:p>
          <a:p>
            <a:pPr>
              <a:buNone/>
            </a:pPr>
            <a:r>
              <a:rPr lang="en-GB" dirty="0" smtClean="0"/>
              <a:t>   I’ve been involved in a local battle, of sorts, over Bideford Sewage system. The Water Authority, mightily leaned on by local building interests, are putting in a type of sewage system that merely screens the sewage (takes out 20% “solids” – mostly cardboard, plastic etc […] 1600 new houses go in immediately. </a:t>
            </a:r>
          </a:p>
          <a:p>
            <a:pPr>
              <a:buNone/>
            </a:pPr>
            <a:r>
              <a:rPr lang="en-GB" dirty="0" smtClean="0"/>
              <a:t>   9 March 1984</a:t>
            </a:r>
          </a:p>
          <a:p>
            <a:endParaRPr lang="en-GB" dirty="0"/>
          </a:p>
        </p:txBody>
      </p:sp>
      <p:sp>
        <p:nvSpPr>
          <p:cNvPr id="3" name="Title 2"/>
          <p:cNvSpPr>
            <a:spLocks noGrp="1"/>
          </p:cNvSpPr>
          <p:nvPr>
            <p:ph type="title"/>
          </p:nvPr>
        </p:nvSpPr>
        <p:spPr/>
        <p:txBody>
          <a:bodyPr/>
          <a:lstStyle/>
          <a:p>
            <a:pPr algn="ctr"/>
            <a:r>
              <a:rPr lang="en-GB" dirty="0" smtClean="0"/>
              <a:t>Torridge Action Group</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11096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110966.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110933.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110952.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110982.JPG"/>
          <p:cNvPicPr>
            <a:picLocks noChangeAspect="1"/>
          </p:cNvPicPr>
          <p:nvPr/>
        </p:nvPicPr>
        <p:blipFill>
          <a:blip r:embed="rId2" cstate="print"/>
          <a:stretch>
            <a:fillRect/>
          </a:stretch>
        </p:blipFill>
        <p:spPr>
          <a:xfrm>
            <a:off x="0" y="392906"/>
            <a:ext cx="9144000" cy="646509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buNone/>
            </a:pPr>
            <a:r>
              <a:rPr lang="en-GB" dirty="0" smtClean="0"/>
              <a:t>     </a:t>
            </a:r>
            <a:r>
              <a:rPr lang="en-GB" sz="3800" dirty="0" smtClean="0"/>
              <a:t>A local doctor has been heard to say that of all the holidaymakers who stay here for a few days canoeing and windsurfing and using the estuary for similar sports, 75% contract an ailment that needs treatment. [9 doctors from the </a:t>
            </a:r>
            <a:r>
              <a:rPr lang="en-GB" sz="3800" dirty="0" err="1" smtClean="0"/>
              <a:t>Wooda</a:t>
            </a:r>
            <a:r>
              <a:rPr lang="en-GB" sz="3800" dirty="0" smtClean="0"/>
              <a:t> Surgery serving the Bideford area had expressed their concern with the present situation.] Bideford Chemists prepare for the tourist season as if for a campaign. The chemist in Mill St displays a window sign, advertising his cure for diarrhoea. </a:t>
            </a:r>
            <a:endParaRPr lang="en-GB" dirty="0"/>
          </a:p>
        </p:txBody>
      </p:sp>
      <p:sp>
        <p:nvSpPr>
          <p:cNvPr id="3" name="Title 2"/>
          <p:cNvSpPr>
            <a:spLocks noGrp="1"/>
          </p:cNvSpPr>
          <p:nvPr>
            <p:ph type="title"/>
          </p:nvPr>
        </p:nvSpPr>
        <p:spPr/>
        <p:txBody>
          <a:bodyPr/>
          <a:lstStyle/>
          <a:p>
            <a:pPr algn="ctr"/>
            <a:r>
              <a:rPr lang="en-GB" dirty="0" smtClean="0"/>
              <a:t>Public Enquiry Statement</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1110977.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GB" dirty="0" smtClean="0"/>
              <a:t>	‘Art [</a:t>
            </a:r>
            <a:r>
              <a:rPr lang="en-GB" dirty="0" err="1" smtClean="0"/>
              <a:t>i</a:t>
            </a:r>
            <a:r>
              <a:rPr lang="en-GB" dirty="0" smtClean="0"/>
              <a:t>]s perhaps this – the psychological component of the autoimmune system. It works on the artist as a healing. But it works on others, too, as a medicine.’ (</a:t>
            </a:r>
            <a:r>
              <a:rPr lang="en-GB" i="1" dirty="0" smtClean="0"/>
              <a:t>Paris Review </a:t>
            </a:r>
            <a:r>
              <a:rPr lang="en-GB" dirty="0" smtClean="0"/>
              <a:t>interview 1995: 82)</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buNone/>
            </a:pPr>
            <a:r>
              <a:rPr lang="en-GB" sz="2800" dirty="0" smtClean="0"/>
              <a:t>	And in spite of their conditioning the local population does not escape. In general, they complain of an endless grumbling epidemic of throat and chest complaints and stomach disorders. In the 1984 tourist season 200,000 visited Bideford […] The effect of the estuary’s pollution on the state of mind of the local residents, is subjective and elusive. However, this depression is very real. Local people can feel in their bones that the whole situation is depressing […] And this depression accumulates. But it can be picked up quite quickly. You do not have to be a </a:t>
            </a:r>
            <a:r>
              <a:rPr lang="en-GB" sz="2800" dirty="0" err="1" smtClean="0"/>
              <a:t>superclean</a:t>
            </a:r>
            <a:r>
              <a:rPr lang="en-GB" sz="2800" dirty="0" smtClean="0"/>
              <a:t> German or American to decide, after one good look at the sludge, that the Torridge Estuary is no place for a holiday. </a:t>
            </a:r>
          </a:p>
          <a:p>
            <a:pPr>
              <a:buNone/>
            </a:pPr>
            <a:r>
              <a:rPr lang="en-GB" sz="2800" smtClean="0"/>
              <a:t>   Emory </a:t>
            </a:r>
            <a:r>
              <a:rPr lang="en-GB" sz="2800" dirty="0" smtClean="0"/>
              <a:t>MSS 644, Box 170, FF 1.</a:t>
            </a:r>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GB" dirty="0" smtClean="0"/>
              <a:t>If you have infected the sky and the earth</a:t>
            </a:r>
          </a:p>
          <a:p>
            <a:pPr>
              <a:buNone/>
            </a:pPr>
            <a:r>
              <a:rPr lang="en-GB" dirty="0" smtClean="0"/>
              <a:t>Caught its disease off you – you are the virus</a:t>
            </a:r>
          </a:p>
          <a:p>
            <a:pPr>
              <a:buNone/>
            </a:pPr>
            <a:endParaRPr lang="en-GB" dirty="0" smtClean="0"/>
          </a:p>
          <a:p>
            <a:pPr>
              <a:buNone/>
            </a:pPr>
            <a:r>
              <a:rPr lang="en-GB" dirty="0" smtClean="0"/>
              <a:t>If the sea drinks the river</a:t>
            </a:r>
          </a:p>
          <a:p>
            <a:pPr>
              <a:buNone/>
            </a:pPr>
            <a:r>
              <a:rPr lang="en-GB" dirty="0" smtClean="0"/>
              <a:t>And the earth drinks the sea</a:t>
            </a:r>
          </a:p>
          <a:p>
            <a:pPr>
              <a:buNone/>
            </a:pPr>
            <a:endParaRPr lang="en-GB" dirty="0" smtClean="0"/>
          </a:p>
          <a:p>
            <a:pPr>
              <a:buNone/>
            </a:pPr>
            <a:r>
              <a:rPr lang="en-GB" dirty="0" smtClean="0"/>
              <a:t>It is one quenching and one termination</a:t>
            </a:r>
          </a:p>
          <a:p>
            <a:pPr algn="ctr">
              <a:buNone/>
            </a:pPr>
            <a:r>
              <a:rPr lang="en-GB" dirty="0" smtClean="0"/>
              <a:t>... </a:t>
            </a:r>
          </a:p>
          <a:p>
            <a:pPr>
              <a:buNone/>
            </a:pPr>
            <a:endParaRPr lang="en-GB" dirty="0" smtClean="0"/>
          </a:p>
          <a:p>
            <a:pPr>
              <a:buNone/>
            </a:pPr>
            <a:endParaRPr lang="en-GB" dirty="0"/>
          </a:p>
        </p:txBody>
      </p:sp>
      <p:sp>
        <p:nvSpPr>
          <p:cNvPr id="3" name="Title 2"/>
          <p:cNvSpPr>
            <a:spLocks noGrp="1"/>
          </p:cNvSpPr>
          <p:nvPr>
            <p:ph type="title"/>
          </p:nvPr>
        </p:nvSpPr>
        <p:spPr/>
        <p:txBody>
          <a:bodyPr/>
          <a:lstStyle/>
          <a:p>
            <a:pPr algn="ctr"/>
            <a:r>
              <a:rPr lang="en-GB" dirty="0" smtClean="0"/>
              <a:t> ‘If’</a:t>
            </a:r>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GB" dirty="0" smtClean="0"/>
          </a:p>
          <a:p>
            <a:pPr>
              <a:buNone/>
            </a:pPr>
            <a:r>
              <a:rPr lang="en-GB" dirty="0" smtClean="0"/>
              <a:t>Where will you get a pure drink now?</a:t>
            </a:r>
          </a:p>
          <a:p>
            <a:endParaRPr lang="en-GB" dirty="0" smtClean="0"/>
          </a:p>
          <a:p>
            <a:pPr>
              <a:buNone/>
            </a:pPr>
            <a:r>
              <a:rPr lang="en-GB" dirty="0" smtClean="0"/>
              <a:t>Already – the drop has returned to the cup</a:t>
            </a:r>
          </a:p>
          <a:p>
            <a:pPr>
              <a:buNone/>
            </a:pPr>
            <a:endParaRPr lang="en-GB" dirty="0" smtClean="0"/>
          </a:p>
          <a:p>
            <a:pPr>
              <a:buNone/>
            </a:pPr>
            <a:r>
              <a:rPr lang="en-GB" dirty="0" smtClean="0"/>
              <a:t>Already you are your ditch, and there you drink</a:t>
            </a:r>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GB" dirty="0" smtClean="0"/>
              <a:t>Torridge Action Group, 1981</a:t>
            </a:r>
          </a:p>
          <a:p>
            <a:pPr>
              <a:buNone/>
            </a:pPr>
            <a:r>
              <a:rPr lang="en-GB" i="1" dirty="0" smtClean="0"/>
              <a:t>River, </a:t>
            </a:r>
            <a:r>
              <a:rPr lang="en-GB" dirty="0" smtClean="0"/>
              <a:t>1983</a:t>
            </a:r>
          </a:p>
          <a:p>
            <a:pPr>
              <a:buNone/>
            </a:pPr>
            <a:r>
              <a:rPr lang="en-GB" dirty="0" smtClean="0"/>
              <a:t>River </a:t>
            </a:r>
            <a:r>
              <a:rPr lang="en-GB" dirty="0" err="1" smtClean="0"/>
              <a:t>Creedy</a:t>
            </a:r>
            <a:r>
              <a:rPr lang="en-GB" dirty="0" smtClean="0"/>
              <a:t> Campaign, 1992</a:t>
            </a:r>
          </a:p>
          <a:p>
            <a:pPr>
              <a:buNone/>
            </a:pPr>
            <a:r>
              <a:rPr lang="en-GB" i="1" dirty="0" smtClean="0"/>
              <a:t>Rain-Charm for the Duchy</a:t>
            </a:r>
            <a:r>
              <a:rPr lang="en-GB" dirty="0" smtClean="0"/>
              <a:t>, 1992</a:t>
            </a:r>
            <a:endParaRPr lang="en-GB" i="1" dirty="0" smtClean="0"/>
          </a:p>
          <a:p>
            <a:pPr>
              <a:buNone/>
            </a:pPr>
            <a:r>
              <a:rPr lang="en-GB" dirty="0" smtClean="0"/>
              <a:t>Southwest Water gives £5,000 to research        		detergents in the River Exe, 1992</a:t>
            </a:r>
          </a:p>
          <a:p>
            <a:pPr>
              <a:buNone/>
            </a:pPr>
            <a:r>
              <a:rPr lang="en-GB" i="1" dirty="0" smtClean="0"/>
              <a:t>The Iron Woman</a:t>
            </a:r>
            <a:r>
              <a:rPr lang="en-GB" dirty="0" smtClean="0"/>
              <a:t>, 1993</a:t>
            </a:r>
          </a:p>
          <a:p>
            <a:pPr>
              <a:buNone/>
            </a:pPr>
            <a:r>
              <a:rPr lang="en-GB" dirty="0" smtClean="0"/>
              <a:t>West Country Rivers Trust, 1995</a:t>
            </a:r>
          </a:p>
          <a:p>
            <a:pPr>
              <a:buNone/>
            </a:pPr>
            <a:endParaRPr lang="en-GB" dirty="0"/>
          </a:p>
        </p:txBody>
      </p:sp>
      <p:sp>
        <p:nvSpPr>
          <p:cNvPr id="3" name="Title 2"/>
          <p:cNvSpPr>
            <a:spLocks noGrp="1"/>
          </p:cNvSpPr>
          <p:nvPr>
            <p:ph type="title"/>
          </p:nvPr>
        </p:nvSpPr>
        <p:spPr/>
        <p:txBody>
          <a:bodyPr>
            <a:normAutofit fontScale="90000"/>
          </a:bodyPr>
          <a:lstStyle/>
          <a:p>
            <a:pPr algn="ctr"/>
            <a:r>
              <a:rPr lang="en-GB" dirty="0" smtClean="0"/>
              <a:t/>
            </a:r>
            <a:br>
              <a:rPr lang="en-GB" dirty="0" smtClean="0"/>
            </a:br>
            <a:r>
              <a:rPr lang="en-GB" dirty="0" smtClean="0"/>
              <a:t/>
            </a:r>
            <a:br>
              <a:rPr lang="en-GB" dirty="0" smtClean="0"/>
            </a:br>
            <a:r>
              <a:rPr lang="en-GB" dirty="0" smtClean="0"/>
              <a:t>Activism and Art for Water</a:t>
            </a:r>
            <a:br>
              <a:rPr lang="en-GB" dirty="0" smtClean="0"/>
            </a:b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GB" i="1" dirty="0" smtClean="0"/>
              <a:t>                                        </a:t>
            </a:r>
          </a:p>
          <a:p>
            <a:pPr>
              <a:buNone/>
            </a:pPr>
            <a:endParaRPr lang="en-GB" i="1" dirty="0" smtClean="0"/>
          </a:p>
          <a:p>
            <a:pPr>
              <a:buNone/>
            </a:pPr>
            <a:endParaRPr lang="en-GB" i="1" dirty="0" smtClean="0"/>
          </a:p>
          <a:p>
            <a:pPr>
              <a:buNone/>
            </a:pPr>
            <a:endParaRPr lang="en-GB" i="1" dirty="0" smtClean="0"/>
          </a:p>
          <a:p>
            <a:pPr>
              <a:buNone/>
            </a:pPr>
            <a:endParaRPr lang="en-GB" i="1" dirty="0" smtClean="0"/>
          </a:p>
          <a:p>
            <a:pPr>
              <a:buNone/>
            </a:pPr>
            <a:r>
              <a:rPr lang="en-GB" i="1" dirty="0" smtClean="0"/>
              <a:t>                                  </a:t>
            </a:r>
            <a:r>
              <a:rPr lang="en-GB" i="1" dirty="0" smtClean="0"/>
              <a:t>Winter </a:t>
            </a:r>
            <a:r>
              <a:rPr lang="en-GB" i="1" dirty="0" smtClean="0"/>
              <a:t>Pollen</a:t>
            </a:r>
            <a:r>
              <a:rPr lang="en-GB" dirty="0" smtClean="0"/>
              <a:t> (1994: 149)</a:t>
            </a:r>
            <a:endParaRPr lang="en-GB" dirty="0"/>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‘Every new child is nature’s chance to correct culture’s error.’</a:t>
            </a:r>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686800" cy="4525963"/>
          </a:xfrm>
        </p:spPr>
        <p:txBody>
          <a:bodyPr/>
          <a:lstStyle/>
          <a:p>
            <a:pPr>
              <a:buNone/>
            </a:pPr>
            <a:r>
              <a:rPr lang="en-GB" b="1" dirty="0" smtClean="0"/>
              <a:t>So we found the end of our journey.</a:t>
            </a:r>
          </a:p>
          <a:p>
            <a:pPr>
              <a:buNone/>
            </a:pPr>
            <a:endParaRPr lang="en-GB" b="1" dirty="0" smtClean="0"/>
          </a:p>
          <a:p>
            <a:pPr>
              <a:buNone/>
            </a:pPr>
            <a:r>
              <a:rPr lang="en-GB" b="1" dirty="0" smtClean="0"/>
              <a:t>So we stood, alive in the river of light</a:t>
            </a:r>
          </a:p>
          <a:p>
            <a:pPr>
              <a:buNone/>
            </a:pPr>
            <a:r>
              <a:rPr lang="en-GB" b="1" dirty="0" smtClean="0"/>
              <a:t>Among the creatures of light, creatures of light.</a:t>
            </a:r>
          </a:p>
          <a:p>
            <a:pPr>
              <a:buNone/>
            </a:pPr>
            <a:endParaRPr lang="en-GB" b="1" dirty="0" smtClean="0"/>
          </a:p>
          <a:p>
            <a:pPr>
              <a:buNone/>
            </a:pPr>
            <a:r>
              <a:rPr lang="en-GB" b="1" dirty="0" smtClean="0"/>
              <a:t>                                                   ‘That Morning’</a:t>
            </a:r>
          </a:p>
          <a:p>
            <a:pPr>
              <a:buNone/>
            </a:pPr>
            <a:r>
              <a:rPr lang="en-GB" b="1" dirty="0" smtClean="0"/>
              <a:t>				                            </a:t>
            </a:r>
            <a:r>
              <a:rPr lang="en-GB" b="1" i="1" dirty="0" smtClean="0"/>
              <a:t>River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pPr>
              <a:buNone/>
            </a:pPr>
            <a:r>
              <a:rPr lang="en-GB" dirty="0" smtClean="0"/>
              <a:t>	‘Most people I talk to seem to defend or rationalise the pollution of water. They think you’re defending fish or insects or flowers. But the effects on otters and so on are indicators of what’s happening to </a:t>
            </a:r>
            <a:r>
              <a:rPr lang="en-GB" i="1" dirty="0" smtClean="0"/>
              <a:t>us</a:t>
            </a:r>
            <a:r>
              <a:rPr lang="en-GB" dirty="0" smtClean="0"/>
              <a:t>. It isn’t a problem of looking after the birds and bees, but of how to ferry human beings through the next century. The danger is multiplied through each generation. We don’t really know what bomb has already been planted in the human system.’ (Morrison interview 1993: 34) </a:t>
            </a:r>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GB" sz="3200" b="1" dirty="0" smtClean="0"/>
          </a:p>
          <a:p>
            <a:endParaRPr lang="en-GB" b="1" dirty="0"/>
          </a:p>
        </p:txBody>
      </p:sp>
      <p:sp>
        <p:nvSpPr>
          <p:cNvPr id="2" name="Title 1"/>
          <p:cNvSpPr>
            <a:spLocks noGrp="1"/>
          </p:cNvSpPr>
          <p:nvPr>
            <p:ph type="title"/>
          </p:nvPr>
        </p:nvSpPr>
        <p:spPr/>
        <p:txBody>
          <a:bodyPr>
            <a:normAutofit fontScale="90000"/>
          </a:bodyPr>
          <a:lstStyle/>
          <a:p>
            <a:pPr algn="ctr"/>
            <a:r>
              <a:rPr lang="en-GB" dirty="0" smtClean="0"/>
              <a:t>Nicholas Hughes Memorial Page</a:t>
            </a:r>
            <a:endParaRPr lang="en-GB" dirty="0"/>
          </a:p>
        </p:txBody>
      </p:sp>
      <p:sp>
        <p:nvSpPr>
          <p:cNvPr id="7" name="Rectangle 6"/>
          <p:cNvSpPr/>
          <p:nvPr/>
        </p:nvSpPr>
        <p:spPr>
          <a:xfrm>
            <a:off x="571472" y="1142985"/>
            <a:ext cx="8072494" cy="461665"/>
          </a:xfrm>
          <a:prstGeom prst="rect">
            <a:avLst/>
          </a:prstGeom>
        </p:spPr>
        <p:txBody>
          <a:bodyPr wrap="square">
            <a:spAutoFit/>
          </a:bodyPr>
          <a:lstStyle/>
          <a:p>
            <a:pPr algn="ctr"/>
            <a:r>
              <a:rPr lang="en-GB" dirty="0" smtClean="0"/>
              <a:t>http://</a:t>
            </a:r>
            <a:r>
              <a:rPr lang="en-GB" sz="2400" dirty="0" smtClean="0"/>
              <a:t>www.sfos.uaf.edu/memorial/hughes</a:t>
            </a:r>
            <a:r>
              <a:rPr lang="en-GB" dirty="0" smtClean="0"/>
              <a:t>/</a:t>
            </a:r>
            <a:endParaRPr lang="en-GB" dirty="0"/>
          </a:p>
        </p:txBody>
      </p:sp>
      <p:pic>
        <p:nvPicPr>
          <p:cNvPr id="8" name="Picture 7" descr="nicholas-hughes2full - Copy.jpg"/>
          <p:cNvPicPr>
            <a:picLocks noChangeAspect="1"/>
          </p:cNvPicPr>
          <p:nvPr/>
        </p:nvPicPr>
        <p:blipFill>
          <a:blip r:embed="rId2" cstate="print"/>
          <a:stretch>
            <a:fillRect/>
          </a:stretch>
        </p:blipFill>
        <p:spPr>
          <a:xfrm>
            <a:off x="1500166" y="1500174"/>
            <a:ext cx="6215105" cy="466132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867400"/>
          </a:xfrm>
        </p:spPr>
        <p:txBody>
          <a:bodyPr>
            <a:normAutofit/>
          </a:bodyPr>
          <a:lstStyle/>
          <a:p>
            <a:pPr marL="514350" indent="-514350">
              <a:buFont typeface="+mj-lt"/>
              <a:buAutoNum type="arabicPeriod"/>
            </a:pPr>
            <a:r>
              <a:rPr lang="en-GB" sz="2000" dirty="0" smtClean="0"/>
              <a:t>Satires of self-deceptive protections from nature – culture resisting nature, unsuccessfully – some overwhelming encounters with ‘the war between vitality and death’: ‘Egghead’, </a:t>
            </a:r>
            <a:r>
              <a:rPr lang="en-GB" sz="2000" i="1" dirty="0" smtClean="0"/>
              <a:t>The Hawk in the Rain</a:t>
            </a:r>
            <a:r>
              <a:rPr lang="en-GB" sz="2000" dirty="0" smtClean="0"/>
              <a:t> (1957).</a:t>
            </a:r>
          </a:p>
          <a:p>
            <a:pPr marL="514350" indent="-514350">
              <a:buFont typeface="+mj-lt"/>
              <a:buAutoNum type="arabicPeriod"/>
            </a:pPr>
            <a:r>
              <a:rPr lang="en-GB" sz="2000" dirty="0" smtClean="0"/>
              <a:t>Mythic narratives of the loss of the ego, dismemberment, and marriage of humbled self with nature – ‘the goddess of complete being’: </a:t>
            </a:r>
            <a:r>
              <a:rPr lang="en-GB" sz="2000" i="1" dirty="0" smtClean="0"/>
              <a:t>Cave Birds </a:t>
            </a:r>
            <a:r>
              <a:rPr lang="en-GB" sz="2000" dirty="0" smtClean="0"/>
              <a:t>(1978).</a:t>
            </a:r>
          </a:p>
          <a:p>
            <a:pPr marL="514350" indent="-514350">
              <a:buFont typeface="+mj-lt"/>
              <a:buAutoNum type="arabicPeriod"/>
            </a:pPr>
            <a:r>
              <a:rPr lang="en-GB" sz="2000" dirty="0" smtClean="0"/>
              <a:t>Celebrations of culture embedded in nature (its growth and decay) and of nature including culture: </a:t>
            </a:r>
            <a:r>
              <a:rPr lang="en-GB" sz="2000" i="1" dirty="0" smtClean="0"/>
              <a:t>River</a:t>
            </a:r>
            <a:r>
              <a:rPr lang="en-GB" sz="2000" dirty="0" smtClean="0"/>
              <a:t> (1983)</a:t>
            </a:r>
          </a:p>
          <a:p>
            <a:pPr marL="514350" indent="-514350">
              <a:buFont typeface="+mj-lt"/>
              <a:buAutoNum type="arabicPeriod"/>
            </a:pPr>
            <a:r>
              <a:rPr lang="en-GB" sz="2000" dirty="0" smtClean="0"/>
              <a:t>Release in </a:t>
            </a:r>
            <a:r>
              <a:rPr lang="en-GB" sz="2000" i="1" dirty="0" smtClean="0"/>
              <a:t>Alcestis</a:t>
            </a:r>
            <a:r>
              <a:rPr lang="en-GB" sz="2000" dirty="0" smtClean="0"/>
              <a:t> (1999)and </a:t>
            </a:r>
            <a:r>
              <a:rPr lang="en-GB" sz="2000" i="1" dirty="0" smtClean="0"/>
              <a:t>Birthday Letters</a:t>
            </a:r>
            <a:r>
              <a:rPr lang="en-GB" sz="2000" dirty="0" smtClean="0"/>
              <a:t> (1998).</a:t>
            </a:r>
          </a:p>
          <a:p>
            <a:endParaRPr lang="en-GB" dirty="0"/>
          </a:p>
        </p:txBody>
      </p:sp>
      <p:sp>
        <p:nvSpPr>
          <p:cNvPr id="2" name="Title 1"/>
          <p:cNvSpPr>
            <a:spLocks noGrp="1"/>
          </p:cNvSpPr>
          <p:nvPr>
            <p:ph type="title"/>
          </p:nvPr>
        </p:nvSpPr>
        <p:spPr>
          <a:xfrm>
            <a:off x="457200" y="274638"/>
            <a:ext cx="8229600" cy="487362"/>
          </a:xfrm>
        </p:spPr>
        <p:txBody>
          <a:bodyPr>
            <a:normAutofit fontScale="90000"/>
          </a:bodyPr>
          <a:lstStyle/>
          <a:p>
            <a:r>
              <a:rPr lang="en-GB" dirty="0" smtClean="0"/>
              <a:t>Four phases of Hughes’s Work</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dirty="0" smtClean="0"/>
              <a:t>Shamanic self-healing and its social function</a:t>
            </a:r>
          </a:p>
          <a:p>
            <a:pPr lvl="0"/>
            <a:r>
              <a:rPr lang="en-GB" dirty="0" smtClean="0"/>
              <a:t>Hughes’s poems on illness</a:t>
            </a:r>
          </a:p>
          <a:p>
            <a:pPr lvl="0"/>
            <a:r>
              <a:rPr lang="en-GB" b="1" dirty="0" smtClean="0"/>
              <a:t>Reconnecting</a:t>
            </a:r>
            <a:r>
              <a:rPr lang="en-GB" dirty="0" smtClean="0"/>
              <a:t> Cartesian dualisms: ‘the goddess of complete being’</a:t>
            </a:r>
          </a:p>
          <a:p>
            <a:pPr lvl="0"/>
            <a:r>
              <a:rPr lang="en-GB" dirty="0" smtClean="0"/>
              <a:t>Science and art underpinning the poetry and prose (art and activism)</a:t>
            </a:r>
          </a:p>
          <a:p>
            <a:pPr lvl="0"/>
            <a:r>
              <a:rPr lang="en-GB" dirty="0" smtClean="0"/>
              <a:t>Concern for nature is concern for human health, multidimensional</a:t>
            </a:r>
          </a:p>
          <a:p>
            <a:endParaRPr lang="en-GB" dirty="0"/>
          </a:p>
        </p:txBody>
      </p:sp>
      <p:sp>
        <p:nvSpPr>
          <p:cNvPr id="2" name="Title 1"/>
          <p:cNvSpPr>
            <a:spLocks noGrp="1"/>
          </p:cNvSpPr>
          <p:nvPr>
            <p:ph type="title"/>
          </p:nvPr>
        </p:nvSpPr>
        <p:spPr/>
        <p:txBody>
          <a:bodyPr>
            <a:normAutofit fontScale="90000"/>
          </a:bodyPr>
          <a:lstStyle/>
          <a:p>
            <a:r>
              <a:rPr lang="en-GB" dirty="0" smtClean="0"/>
              <a:t>Aspects of cultural healing in Hughes</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pPr>
              <a:buNone/>
            </a:pPr>
            <a:r>
              <a:rPr lang="en-GB" dirty="0" smtClean="0"/>
              <a:t>	My one or two fleeting glimpses of what it’s like, to know you’ve somehow got yourself so ill, gave me a good idea of the rage against yourself, &amp; the fright. Ted Cornish always says – the worst (he thinks, the most dangerous) thing about such illnesses is the fear. He thinks if you can control the fright – the imagining of the worst &amp; the resignation, you can get the upper hand, &amp; come out of it. On confidence in miracles. (</a:t>
            </a:r>
            <a:r>
              <a:rPr lang="en-GB" i="1" dirty="0" smtClean="0"/>
              <a:t>Letters</a:t>
            </a:r>
            <a:r>
              <a:rPr lang="en-GB" dirty="0" smtClean="0"/>
              <a:t> 471)</a:t>
            </a:r>
            <a:endParaRPr lang="en-GB" dirty="0"/>
          </a:p>
        </p:txBody>
      </p:sp>
      <p:sp>
        <p:nvSpPr>
          <p:cNvPr id="2" name="Title 1"/>
          <p:cNvSpPr>
            <a:spLocks noGrp="1"/>
          </p:cNvSpPr>
          <p:nvPr>
            <p:ph type="title"/>
          </p:nvPr>
        </p:nvSpPr>
        <p:spPr>
          <a:xfrm>
            <a:off x="457200" y="274638"/>
            <a:ext cx="8229600" cy="487362"/>
          </a:xfrm>
        </p:spPr>
        <p:txBody>
          <a:bodyPr>
            <a:normAutofit fontScale="90000"/>
          </a:bodyPr>
          <a:lstStyle/>
          <a:p>
            <a:r>
              <a:rPr lang="en-GB" dirty="0" smtClean="0"/>
              <a:t>Poems on illness</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a:bodyPr>
          <a:lstStyle/>
          <a:p>
            <a:pPr>
              <a:buNone/>
            </a:pPr>
            <a:r>
              <a:rPr lang="en-GB" dirty="0" smtClean="0"/>
              <a:t>	Hands more of a piece with your tractor</a:t>
            </a:r>
          </a:p>
          <a:p>
            <a:pPr>
              <a:buNone/>
            </a:pPr>
            <a:r>
              <a:rPr lang="en-GB" dirty="0" smtClean="0"/>
              <a:t>	Than with your own nerves,</a:t>
            </a:r>
          </a:p>
          <a:p>
            <a:pPr>
              <a:buNone/>
            </a:pPr>
            <a:r>
              <a:rPr lang="en-GB" dirty="0" smtClean="0"/>
              <a:t>	Having no more compunction than dung-forks,</a:t>
            </a:r>
          </a:p>
          <a:p>
            <a:pPr>
              <a:buNone/>
            </a:pPr>
            <a:r>
              <a:rPr lang="en-GB" dirty="0" smtClean="0"/>
              <a:t>	But suave as warm oil inside the wombs of ewes,</a:t>
            </a:r>
          </a:p>
          <a:p>
            <a:pPr>
              <a:buNone/>
            </a:pPr>
            <a:r>
              <a:rPr lang="en-GB" dirty="0" smtClean="0"/>
              <a:t>	And monkey delicate</a:t>
            </a:r>
          </a:p>
          <a:p>
            <a:pPr>
              <a:buNone/>
            </a:pPr>
            <a:r>
              <a:rPr lang="en-GB" dirty="0" smtClean="0"/>
              <a:t> </a:t>
            </a:r>
          </a:p>
          <a:p>
            <a:pPr>
              <a:buNone/>
            </a:pPr>
            <a:r>
              <a:rPr lang="en-GB" dirty="0" smtClean="0"/>
              <a:t>	At that cigarette</a:t>
            </a:r>
          </a:p>
          <a:p>
            <a:pPr>
              <a:buNone/>
            </a:pPr>
            <a:r>
              <a:rPr lang="en-GB" dirty="0" smtClean="0"/>
              <a:t>	Which glowed patiently through all your labours</a:t>
            </a:r>
          </a:p>
          <a:p>
            <a:pPr>
              <a:buNone/>
            </a:pPr>
            <a:r>
              <a:rPr lang="en-GB" dirty="0" smtClean="0"/>
              <a:t>	Nursing the one in your lung</a:t>
            </a:r>
          </a:p>
          <a:p>
            <a:pPr>
              <a:buNone/>
            </a:pPr>
            <a:r>
              <a:rPr lang="en-GB" dirty="0" smtClean="0"/>
              <a:t>	To such strength, it squeezed your strength to 							water</a:t>
            </a:r>
          </a:p>
          <a:p>
            <a:pPr>
              <a:buNone/>
            </a:pPr>
            <a:r>
              <a:rPr lang="en-GB" dirty="0" smtClean="0"/>
              <a:t>	And stopped you.</a:t>
            </a:r>
          </a:p>
          <a:p>
            <a:endParaRPr lang="en-GB" dirty="0"/>
          </a:p>
        </p:txBody>
      </p:sp>
      <p:sp>
        <p:nvSpPr>
          <p:cNvPr id="2" name="Title 1"/>
          <p:cNvSpPr>
            <a:spLocks noGrp="1"/>
          </p:cNvSpPr>
          <p:nvPr>
            <p:ph type="title"/>
          </p:nvPr>
        </p:nvSpPr>
        <p:spPr>
          <a:xfrm>
            <a:off x="457200" y="274638"/>
            <a:ext cx="8229600" cy="715962"/>
          </a:xfrm>
        </p:spPr>
        <p:txBody>
          <a:bodyPr>
            <a:normAutofit fontScale="90000"/>
          </a:bodyPr>
          <a:lstStyle/>
          <a:p>
            <a:r>
              <a:rPr lang="en-GB" dirty="0" smtClean="0"/>
              <a:t>‘Hands’ (</a:t>
            </a:r>
            <a:r>
              <a:rPr lang="en-GB" i="1" dirty="0" err="1" smtClean="0"/>
              <a:t>Moortown</a:t>
            </a:r>
            <a:r>
              <a:rPr lang="en-GB" dirty="0" smtClean="0"/>
              <a:t>, 1979: 67)</a:t>
            </a:r>
            <a:br>
              <a:rPr lang="en-GB" dirty="0" smtClean="0"/>
            </a:br>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1961</TotalTime>
  <Words>511</Words>
  <Application>Microsoft Office PowerPoint</Application>
  <PresentationFormat>On-screen Show (4:3)</PresentationFormat>
  <Paragraphs>93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Ecopoetry, Healing and Public Health: The case of Ted Hughes  </vt:lpstr>
      <vt:lpstr>PowerPoint Presentation</vt:lpstr>
      <vt:lpstr>PowerPoint Presentation</vt:lpstr>
      <vt:lpstr>PowerPoint Presentation</vt:lpstr>
      <vt:lpstr>Nicholas Hughes Memorial Page</vt:lpstr>
      <vt:lpstr>Four phases of Hughes’s Work</vt:lpstr>
      <vt:lpstr>Aspects of cultural healing in Hughes</vt:lpstr>
      <vt:lpstr>Poems on illness</vt:lpstr>
      <vt:lpstr>‘Hands’ (Moortown, 1979: 67) </vt:lpstr>
      <vt:lpstr>‘I know well’ (Gaudete, 1977: 190) </vt:lpstr>
      <vt:lpstr>Poetry and Public Health</vt:lpstr>
      <vt:lpstr>Torridge Action Group</vt:lpstr>
      <vt:lpstr>PowerPoint Presentation</vt:lpstr>
      <vt:lpstr>PowerPoint Presentation</vt:lpstr>
      <vt:lpstr>PowerPoint Presentation</vt:lpstr>
      <vt:lpstr>PowerPoint Presentation</vt:lpstr>
      <vt:lpstr>PowerPoint Presentation</vt:lpstr>
      <vt:lpstr>Public Enquiry Statement</vt:lpstr>
      <vt:lpstr>PowerPoint Presentation</vt:lpstr>
      <vt:lpstr>PowerPoint Presentation</vt:lpstr>
      <vt:lpstr> ‘If’</vt:lpstr>
      <vt:lpstr>PowerPoint Presentation</vt:lpstr>
      <vt:lpstr>  Activism and Art for Water </vt:lpstr>
      <vt:lpstr>        ‘Every new child is nature’s chance to correct culture’s error.’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Ecopoetry, Healing and Public Health: the ca</dc:title>
  <dc:creator>tgifford</dc:creator>
  <cp:lastModifiedBy>Paul</cp:lastModifiedBy>
  <cp:revision>70</cp:revision>
  <dcterms:created xsi:type="dcterms:W3CDTF">2006-08-16T00:00:00Z</dcterms:created>
  <dcterms:modified xsi:type="dcterms:W3CDTF">2012-04-04T06:24:43Z</dcterms:modified>
</cp:coreProperties>
</file>