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25715-0E60-486B-B565-C983C46A4918}" type="datetimeFigureOut">
              <a:rPr lang="en-GB" smtClean="0"/>
              <a:t>31/03/2012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E4263-F785-4DC1-9BA0-07CC7E12A1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24C98-C124-4F3A-816C-7B5728A5CCC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24C98-C124-4F3A-816C-7B5728A5CCC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447F21-7001-4DCC-86F3-AA7C17D4E1E2}" type="datetimeFigureOut">
              <a:rPr lang="en-GB" smtClean="0"/>
              <a:t>31/03/2012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4DEE86-2915-42DA-9B40-6C214189B64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7F21-7001-4DCC-86F3-AA7C17D4E1E2}" type="datetimeFigureOut">
              <a:rPr lang="en-GB" smtClean="0"/>
              <a:t>31/03/2012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E86-2915-42DA-9B40-6C214189B6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7F21-7001-4DCC-86F3-AA7C17D4E1E2}" type="datetimeFigureOut">
              <a:rPr lang="en-GB" smtClean="0"/>
              <a:t>31/03/2012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E86-2915-42DA-9B40-6C214189B6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7F21-7001-4DCC-86F3-AA7C17D4E1E2}" type="datetimeFigureOut">
              <a:rPr lang="en-GB" smtClean="0"/>
              <a:t>31/03/2012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E86-2915-42DA-9B40-6C214189B64A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447F21-7001-4DCC-86F3-AA7C17D4E1E2}" type="datetimeFigureOut">
              <a:rPr lang="en-GB" smtClean="0"/>
              <a:t>31/03/2012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E86-2915-42DA-9B40-6C214189B64A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7F21-7001-4DCC-86F3-AA7C17D4E1E2}" type="datetimeFigureOut">
              <a:rPr lang="en-GB" smtClean="0"/>
              <a:t>31/03/2012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E86-2915-42DA-9B40-6C214189B64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7F21-7001-4DCC-86F3-AA7C17D4E1E2}" type="datetimeFigureOut">
              <a:rPr lang="en-GB" smtClean="0"/>
              <a:t>31/03/2012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E86-2915-42DA-9B40-6C214189B64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447F21-7001-4DCC-86F3-AA7C17D4E1E2}" type="datetimeFigureOut">
              <a:rPr lang="en-GB" smtClean="0"/>
              <a:t>31/03/2012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E86-2915-42DA-9B40-6C214189B64A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7F21-7001-4DCC-86F3-AA7C17D4E1E2}" type="datetimeFigureOut">
              <a:rPr lang="en-GB" smtClean="0"/>
              <a:t>31/03/2012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E86-2915-42DA-9B40-6C214189B6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447F21-7001-4DCC-86F3-AA7C17D4E1E2}" type="datetimeFigureOut">
              <a:rPr lang="en-GB" smtClean="0"/>
              <a:t>31/03/2012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E86-2915-42DA-9B40-6C214189B64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447F21-7001-4DCC-86F3-AA7C17D4E1E2}" type="datetimeFigureOut">
              <a:rPr lang="en-GB" smtClean="0"/>
              <a:t>31/03/2012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E86-2915-42DA-9B40-6C214189B64A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DF447F21-7001-4DCC-86F3-AA7C17D4E1E2}" type="datetimeFigureOut">
              <a:rPr lang="en-GB" smtClean="0"/>
              <a:t>31/03/2012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4DEE86-2915-42DA-9B40-6C214189B64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3645024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Professor Paul Crawford</a:t>
            </a:r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1556792"/>
            <a:ext cx="4974704" cy="2710408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r>
              <a:rPr lang="en-GB" sz="4000" b="1" dirty="0" smtClean="0"/>
              <a:t>Health</a:t>
            </a:r>
            <a:r>
              <a:rPr lang="en-GB" sz="4000" b="1" dirty="0"/>
              <a:t>, Literature and Ecology </a:t>
            </a:r>
            <a:r>
              <a:rPr lang="en-GB" sz="4000" dirty="0"/>
              <a:t>	</a:t>
            </a:r>
            <a:br>
              <a:rPr lang="en-GB" sz="4000" dirty="0"/>
            </a:br>
            <a:endParaRPr lang="en-GB" sz="5400" dirty="0"/>
          </a:p>
        </p:txBody>
      </p:sp>
      <p:pic>
        <p:nvPicPr>
          <p:cNvPr id="6" name="Picture 6" descr="2nd_trueform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0364" y="5838824"/>
            <a:ext cx="3429000" cy="1019175"/>
          </a:xfrm>
          <a:prstGeom prst="rect">
            <a:avLst/>
          </a:prstGeom>
          <a:noFill/>
        </p:spPr>
      </p:pic>
      <p:pic>
        <p:nvPicPr>
          <p:cNvPr id="7" name="Picture 6" descr="http://www.ukro.ac.uk/images/ahrc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755" y="0"/>
            <a:ext cx="4468245" cy="988143"/>
          </a:xfrm>
          <a:prstGeom prst="rect">
            <a:avLst/>
          </a:prstGeom>
          <a:noFill/>
        </p:spPr>
      </p:pic>
      <p:pic>
        <p:nvPicPr>
          <p:cNvPr id="8" name="Picture 2" descr="C:\Users\Paul\Documents\Working Documents\Research\Current bids\Current funded\IHHN\IHHN Logo stock\The-International-Health-Humanities-Networ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855"/>
            <a:ext cx="4675756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8" y="1004455"/>
            <a:ext cx="3804530" cy="5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9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r>
              <a:rPr lang="en-GB" b="0" dirty="0" smtClean="0"/>
              <a:t>Health Humanities: The evolution of Medical Humanities</a:t>
            </a:r>
            <a:endParaRPr lang="en-GB" b="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81328"/>
            <a:ext cx="4038600" cy="4525963"/>
          </a:xfrm>
        </p:spPr>
        <p:txBody>
          <a:bodyPr>
            <a:normAutofit fontScale="92500"/>
          </a:bodyPr>
          <a:lstStyle/>
          <a:p>
            <a:endParaRPr lang="en-GB" sz="2400" dirty="0" smtClean="0"/>
          </a:p>
          <a:p>
            <a:r>
              <a:rPr lang="en-GB" sz="2400" dirty="0" smtClean="0"/>
              <a:t>A more inclusive, outward-facing and applied discipline </a:t>
            </a:r>
          </a:p>
          <a:p>
            <a:r>
              <a:rPr lang="en-GB" sz="2400" dirty="0" smtClean="0"/>
              <a:t>Not just medical</a:t>
            </a:r>
          </a:p>
          <a:p>
            <a:r>
              <a:rPr lang="en-GB" sz="2400" dirty="0" smtClean="0"/>
              <a:t>Relevant to allied health professionals, carers, service-users, self-carers</a:t>
            </a:r>
          </a:p>
          <a:p>
            <a:r>
              <a:rPr lang="en-US" sz="2400" dirty="0" smtClean="0"/>
              <a:t>Building innovative </a:t>
            </a:r>
            <a:r>
              <a:rPr lang="en-US" sz="2400" dirty="0"/>
              <a:t>collaborations between </a:t>
            </a:r>
            <a:r>
              <a:rPr lang="en-US" sz="2400" dirty="0" smtClean="0"/>
              <a:t>health humanities, sciences</a:t>
            </a:r>
            <a:r>
              <a:rPr lang="en-US" sz="2400" dirty="0"/>
              <a:t>, </a:t>
            </a:r>
            <a:r>
              <a:rPr lang="en-US" sz="2400" dirty="0" smtClean="0"/>
              <a:t>and social sciences</a:t>
            </a:r>
            <a:endParaRPr lang="en-US" sz="2400" dirty="0"/>
          </a:p>
          <a:p>
            <a:endParaRPr lang="en-GB" sz="2400" dirty="0" smtClean="0"/>
          </a:p>
          <a:p>
            <a:pPr>
              <a:buNone/>
            </a:pPr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pPr>
              <a:buNone/>
            </a:pPr>
            <a:endParaRPr lang="en-GB" sz="2800" dirty="0" smtClean="0"/>
          </a:p>
          <a:p>
            <a:endParaRPr lang="en-GB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57400"/>
            <a:ext cx="269785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35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4343400" cy="463569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/>
              <a:t>How have the natural sciences influenced the representation of healthy/unhealthy environments in literature?</a:t>
            </a:r>
          </a:p>
          <a:p>
            <a:r>
              <a:rPr lang="en-US" dirty="0"/>
              <a:t>Conversely, in what ways have cultural perspectives on health and ecology shaped the mission and development </a:t>
            </a:r>
            <a:r>
              <a:rPr lang="en-US" dirty="0" smtClean="0"/>
              <a:t>of science?  </a:t>
            </a:r>
          </a:p>
          <a:p>
            <a:r>
              <a:rPr lang="en-US" dirty="0" smtClean="0"/>
              <a:t>To what extent does human health figure in literature addressing biodiversity, climate change, pollution, sustainability 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 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need for cross-disciplinary research</a:t>
            </a:r>
            <a:endParaRPr lang="en-US" dirty="0"/>
          </a:p>
        </p:txBody>
      </p:sp>
      <p:pic>
        <p:nvPicPr>
          <p:cNvPr id="146434" name="Picture 2" descr="http://tropicalamericantreefarms.com/htm/tree_owners_news/charts/rainforest_remain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695700" cy="447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2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John Clare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4585712" cy="4937760"/>
          </a:xfrm>
        </p:spPr>
        <p:txBody>
          <a:bodyPr/>
          <a:lstStyle/>
          <a:p>
            <a:r>
              <a:rPr lang="en-GB" dirty="0"/>
              <a:t>‘Ah sure it is a lovely day/ As ever summer’s glory yields/ And I will put my books away/ And wander in the fields’ (‘A Morning Walk’). </a:t>
            </a:r>
          </a:p>
          <a:p>
            <a:r>
              <a:rPr lang="en-GB" dirty="0"/>
              <a:t> ‘…flowers join lips below and leaves above/ And every sound that meets the ear is love’ (‘A Spring Morning’)</a:t>
            </a:r>
          </a:p>
          <a:p>
            <a:r>
              <a:rPr lang="en-GB" dirty="0"/>
              <a:t>‘The very road that wanders out of sight/ Crooked and free is pleasant to behold/ And such the very weeds left free to flower/ Corn </a:t>
            </a:r>
            <a:r>
              <a:rPr lang="en-GB" dirty="0" err="1"/>
              <a:t>poppys</a:t>
            </a:r>
            <a:r>
              <a:rPr lang="en-GB" dirty="0"/>
              <a:t> red and </a:t>
            </a:r>
            <a:r>
              <a:rPr lang="en-GB" dirty="0" err="1"/>
              <a:t>carlock</a:t>
            </a:r>
            <a:r>
              <a:rPr lang="en-GB" dirty="0"/>
              <a:t> gleaming gold’ (‘Pleasant Spots’)</a:t>
            </a:r>
          </a:p>
          <a:p>
            <a:endParaRPr lang="en-GB" dirty="0"/>
          </a:p>
        </p:txBody>
      </p:sp>
      <p:pic>
        <p:nvPicPr>
          <p:cNvPr id="1026" name="Picture 2" descr="http://upload.wikimedia.org/wikipedia/commons/a/ae/John_Cl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09" y="1412776"/>
            <a:ext cx="34163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68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</a:t>
            </a:r>
            <a:r>
              <a:rPr lang="en-GB" dirty="0" smtClean="0"/>
              <a:t>gly </a:t>
            </a:r>
            <a:r>
              <a:rPr lang="en-GB" dirty="0"/>
              <a:t>transformations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1484784"/>
            <a:ext cx="7344816" cy="493776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‘</a:t>
            </a:r>
            <a:r>
              <a:rPr lang="en-GB" dirty="0" err="1"/>
              <a:t>Inclosure</a:t>
            </a:r>
            <a:r>
              <a:rPr lang="en-GB" dirty="0"/>
              <a:t> came, and every path was </a:t>
            </a:r>
            <a:r>
              <a:rPr lang="en-GB" dirty="0" err="1"/>
              <a:t>stopt</a:t>
            </a:r>
            <a:r>
              <a:rPr lang="en-GB" dirty="0"/>
              <a:t>,/ Each tyrant fixt his sign where paths were found,/ To hint a </a:t>
            </a:r>
            <a:r>
              <a:rPr lang="en-GB" dirty="0" err="1"/>
              <a:t>traspass</a:t>
            </a:r>
            <a:r>
              <a:rPr lang="en-GB" dirty="0"/>
              <a:t> now who </a:t>
            </a:r>
            <a:r>
              <a:rPr lang="en-GB" dirty="0" err="1"/>
              <a:t>cross’d</a:t>
            </a:r>
            <a:r>
              <a:rPr lang="en-GB" dirty="0"/>
              <a:t> the ground’ (‘The Village Minstrel’).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During the later years, Clare’s landscape becomes fleeting, fragile, and lost to the </a:t>
            </a:r>
            <a:r>
              <a:rPr lang="en-GB" dirty="0" smtClean="0"/>
              <a:t>past: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‘The Apple </a:t>
            </a:r>
            <a:r>
              <a:rPr lang="en-GB" dirty="0" err="1"/>
              <a:t>Top’t</a:t>
            </a:r>
            <a:r>
              <a:rPr lang="en-GB" dirty="0"/>
              <a:t> oak in the old narrow lane/ And the hedgerow of bramble and thorn/ Will ne’er throw their green on my visions again’ (‘The Round Oak’)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07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</a:t>
            </a:r>
            <a:r>
              <a:rPr lang="en-GB" dirty="0" smtClean="0"/>
              <a:t>rowing </a:t>
            </a:r>
            <a:r>
              <a:rPr lang="en-GB" dirty="0"/>
              <a:t>strangeness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556792"/>
            <a:ext cx="8595360" cy="4679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                                      ‘</a:t>
            </a:r>
            <a:r>
              <a:rPr lang="en-GB" dirty="0"/>
              <a:t>The Flitting’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	I’ve left mine own old home of homes</a:t>
            </a:r>
          </a:p>
          <a:p>
            <a:pPr marL="0" indent="0">
              <a:buNone/>
            </a:pPr>
            <a:r>
              <a:rPr lang="en-GB" dirty="0"/>
              <a:t>	Green fields and every pleasant place</a:t>
            </a:r>
          </a:p>
          <a:p>
            <a:pPr marL="0" indent="0">
              <a:buNone/>
            </a:pPr>
            <a:r>
              <a:rPr lang="en-GB" dirty="0"/>
              <a:t>	The summer like a stranger comes</a:t>
            </a:r>
          </a:p>
          <a:p>
            <a:pPr marL="0" indent="0">
              <a:buNone/>
            </a:pPr>
            <a:r>
              <a:rPr lang="en-GB" dirty="0"/>
              <a:t>	I pause and hardly know her face…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	I sit me in my corner chair</a:t>
            </a:r>
          </a:p>
          <a:p>
            <a:pPr marL="0" indent="0">
              <a:buNone/>
            </a:pPr>
            <a:r>
              <a:rPr lang="en-GB" dirty="0"/>
              <a:t>	That seems to feel itself from home</a:t>
            </a:r>
          </a:p>
          <a:p>
            <a:pPr marL="0" indent="0">
              <a:buNone/>
            </a:pPr>
            <a:r>
              <a:rPr lang="en-GB" dirty="0"/>
              <a:t>	I hear bird-music here and there</a:t>
            </a:r>
          </a:p>
          <a:p>
            <a:pPr marL="0" indent="0">
              <a:buNone/>
            </a:pPr>
            <a:r>
              <a:rPr lang="en-GB" dirty="0"/>
              <a:t>	From </a:t>
            </a:r>
            <a:r>
              <a:rPr lang="en-GB" dirty="0" err="1"/>
              <a:t>awthorn</a:t>
            </a:r>
            <a:r>
              <a:rPr lang="en-GB" dirty="0"/>
              <a:t> hedge and orchard come</a:t>
            </a:r>
          </a:p>
          <a:p>
            <a:pPr marL="0" indent="0">
              <a:buNone/>
            </a:pPr>
            <a:r>
              <a:rPr lang="en-GB" dirty="0"/>
              <a:t>	I hear, but all is strange and new…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75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Identity challenged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2903" y="1914382"/>
            <a:ext cx="859536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Final stanza of  ‘</a:t>
            </a:r>
            <a:r>
              <a:rPr lang="en-GB" dirty="0"/>
              <a:t>I am</a:t>
            </a:r>
            <a:r>
              <a:rPr lang="en-GB" dirty="0" smtClean="0"/>
              <a:t>’: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I </a:t>
            </a:r>
            <a:r>
              <a:rPr lang="en-GB" dirty="0"/>
              <a:t>long for scenes where man hath never trod</a:t>
            </a:r>
          </a:p>
          <a:p>
            <a:pPr marL="0" indent="0">
              <a:buNone/>
            </a:pPr>
            <a:r>
              <a:rPr lang="en-GB" dirty="0"/>
              <a:t>		A place where woman never smiled or wept</a:t>
            </a:r>
          </a:p>
          <a:p>
            <a:pPr marL="0" indent="0">
              <a:buNone/>
            </a:pPr>
            <a:r>
              <a:rPr lang="en-GB" dirty="0"/>
              <a:t>	There to abide with my Creator, God,</a:t>
            </a:r>
          </a:p>
          <a:p>
            <a:pPr marL="0" indent="0">
              <a:buNone/>
            </a:pPr>
            <a:r>
              <a:rPr lang="en-GB" dirty="0"/>
              <a:t>		And sleep as I in childhood sweetly slept,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Untroubling</a:t>
            </a:r>
            <a:r>
              <a:rPr lang="en-GB" dirty="0"/>
              <a:t> and untroubled where I lie</a:t>
            </a:r>
          </a:p>
          <a:p>
            <a:pPr marL="0" indent="0">
              <a:buNone/>
            </a:pPr>
            <a:r>
              <a:rPr lang="en-GB" dirty="0"/>
              <a:t>		The grass below – above, the vaulted sky.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331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 txBox="1">
            <a:spLocks noGrp="1"/>
          </p:cNvSpPr>
          <p:nvPr>
            <p:ph sz="quarter" idx="13"/>
          </p:nvPr>
        </p:nvSpPr>
        <p:spPr>
          <a:xfrm>
            <a:off x="0" y="6165304"/>
            <a:ext cx="317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lvl="1" indent="0">
              <a:buNone/>
            </a:pPr>
            <a:r>
              <a:rPr lang="en-US" sz="1800" b="1" dirty="0" smtClean="0">
                <a:solidFill>
                  <a:srgbClr val="00B0F0"/>
                </a:solidFill>
              </a:rPr>
              <a:t>www.healthhumanities.org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6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54</TotalTime>
  <Words>300</Words>
  <Application>Microsoft Office PowerPoint</Application>
  <PresentationFormat>On-screen Show (4:3)</PresentationFormat>
  <Paragraphs>51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Soho</vt:lpstr>
      <vt:lpstr>Health, Literature and Ecology   </vt:lpstr>
      <vt:lpstr>Health Humanities: The evolution of Medical Humanities</vt:lpstr>
      <vt:lpstr>The need for cross-disciplinary research</vt:lpstr>
      <vt:lpstr>John Clare</vt:lpstr>
      <vt:lpstr>Ugly transformations </vt:lpstr>
      <vt:lpstr>Growing strangeness</vt:lpstr>
      <vt:lpstr>Identity challenged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Health, Literature and Ecology   </dc:title>
  <dc:creator>Paul</dc:creator>
  <cp:lastModifiedBy>Paul</cp:lastModifiedBy>
  <cp:revision>8</cp:revision>
  <dcterms:created xsi:type="dcterms:W3CDTF">2012-03-30T22:08:53Z</dcterms:created>
  <dcterms:modified xsi:type="dcterms:W3CDTF">2012-03-30T23:40:41Z</dcterms:modified>
</cp:coreProperties>
</file>