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78" r:id="rId3"/>
    <p:sldId id="287" r:id="rId4"/>
    <p:sldId id="288" r:id="rId5"/>
    <p:sldId id="289" r:id="rId6"/>
    <p:sldId id="290" r:id="rId7"/>
    <p:sldId id="291" r:id="rId8"/>
    <p:sldId id="279" r:id="rId9"/>
    <p:sldId id="281" r:id="rId10"/>
    <p:sldId id="282" r:id="rId11"/>
    <p:sldId id="292" r:id="rId12"/>
    <p:sldId id="293" r:id="rId13"/>
    <p:sldId id="294" r:id="rId14"/>
    <p:sldId id="295" r:id="rId15"/>
  </p:sldIdLst>
  <p:sldSz cx="9144000" cy="6858000" type="screen4x3"/>
  <p:notesSz cx="6858000" cy="9144000"/>
  <p:embeddedFontLst>
    <p:embeddedFont>
      <p:font typeface="Batang" pitchFamily="18" charset="-127"/>
      <p:regular r:id="rId17"/>
    </p:embeddedFont>
    <p:embeddedFont>
      <p:font typeface="Calibri" pitchFamily="34" charset="0"/>
      <p:regular r:id="rId18"/>
      <p:bold r:id="rId19"/>
      <p:italic r:id="rId20"/>
      <p:boldItalic r:id="rId21"/>
    </p:embeddedFont>
    <p:embeddedFont>
      <p:font typeface="Aharoni" pitchFamily="2" charset="-79"/>
      <p:bold r:id="rId22"/>
    </p:embeddedFont>
    <p:embeddedFont>
      <p:font typeface="Lucida Calligraphy"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C3065-AC6D-4C67-8AFC-FF2894558D1A}" type="datetimeFigureOut">
              <a:rPr lang="en-GB" smtClean="0"/>
              <a:pPr/>
              <a:t>30/03/2012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8159C-D02F-41C9-B300-3D8027AC74DF}" type="slidenum">
              <a:rPr lang="en-GB" smtClean="0"/>
              <a:pPr/>
              <a:t>‹#›</a:t>
            </a:fld>
            <a:endParaRPr lang="en-GB"/>
          </a:p>
        </p:txBody>
      </p:sp>
    </p:spTree>
    <p:extLst>
      <p:ext uri="{BB962C8B-B14F-4D97-AF65-F5344CB8AC3E}">
        <p14:creationId xmlns:p14="http://schemas.microsoft.com/office/powerpoint/2010/main" val="1105925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048159C-D02F-41C9-B300-3D8027AC74DF}"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E17C2-68B6-4D54-B542-57A7A3E10E74}" type="datetimeFigureOut">
              <a:rPr lang="en-GB" smtClean="0"/>
              <a:pPr/>
              <a:t>30/03/2012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C5A17E-C5EB-4F93-85F0-93B00179BF4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E17C2-68B6-4D54-B542-57A7A3E10E74}" type="datetimeFigureOut">
              <a:rPr lang="en-GB" smtClean="0"/>
              <a:pPr/>
              <a:t>30/03/2012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5A17E-C5EB-4F93-85F0-93B00179BF4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2400" cy="2090663"/>
          </a:xfrm>
        </p:spPr>
        <p:txBody>
          <a:bodyPr>
            <a:noAutofit/>
          </a:bodyPr>
          <a:lstStyle/>
          <a:p>
            <a:r>
              <a:rPr lang="en-GB" sz="4800" dirty="0" smtClean="0">
                <a:latin typeface="Aharoni" pitchFamily="2" charset="-79"/>
                <a:ea typeface="Batang" pitchFamily="18" charset="-127"/>
                <a:cs typeface="Aharoni" pitchFamily="2" charset="-79"/>
              </a:rPr>
              <a:t>Borrowing the World from our Children</a:t>
            </a:r>
            <a:br>
              <a:rPr lang="en-GB" sz="4800" dirty="0" smtClean="0">
                <a:latin typeface="Aharoni" pitchFamily="2" charset="-79"/>
                <a:ea typeface="Batang" pitchFamily="18" charset="-127"/>
                <a:cs typeface="Aharoni" pitchFamily="2" charset="-79"/>
              </a:rPr>
            </a:br>
            <a:r>
              <a:rPr lang="en-GB" sz="3600" dirty="0" smtClean="0">
                <a:latin typeface="Aharoni" pitchFamily="2" charset="-79"/>
                <a:ea typeface="Batang" pitchFamily="18" charset="-127"/>
                <a:cs typeface="Aharoni" pitchFamily="2" charset="-79"/>
              </a:rPr>
              <a:t>Gender, Posterity and Well-being in the Climate Change Novel</a:t>
            </a:r>
            <a:endParaRPr lang="en-GB" sz="3600" dirty="0">
              <a:latin typeface="Aharoni" pitchFamily="2" charset="-79"/>
              <a:ea typeface="Batang" pitchFamily="18" charset="-127"/>
              <a:cs typeface="Aharoni" pitchFamily="2" charset="-79"/>
            </a:endParaRPr>
          </a:p>
        </p:txBody>
      </p:sp>
      <p:sp>
        <p:nvSpPr>
          <p:cNvPr id="3" name="Subtitle 2"/>
          <p:cNvSpPr>
            <a:spLocks noGrp="1"/>
          </p:cNvSpPr>
          <p:nvPr>
            <p:ph type="subTitle" idx="1"/>
          </p:nvPr>
        </p:nvSpPr>
        <p:spPr>
          <a:xfrm>
            <a:off x="1371600" y="4221088"/>
            <a:ext cx="6400800" cy="1584176"/>
          </a:xfrm>
        </p:spPr>
        <p:txBody>
          <a:bodyPr>
            <a:normAutofit/>
          </a:bodyPr>
          <a:lstStyle/>
          <a:p>
            <a:r>
              <a:rPr lang="en-GB" sz="2400" dirty="0" smtClean="0">
                <a:latin typeface="Aharoni" pitchFamily="2" charset="-79"/>
                <a:cs typeface="Aharoni" pitchFamily="2" charset="-79"/>
              </a:rPr>
              <a:t>Adeline Johns-Putra</a:t>
            </a:r>
          </a:p>
          <a:p>
            <a:r>
              <a:rPr lang="en-GB" sz="2400" dirty="0" smtClean="0">
                <a:latin typeface="Aharoni" pitchFamily="2" charset="-79"/>
                <a:cs typeface="Aharoni" pitchFamily="2" charset="-79"/>
              </a:rPr>
              <a:t>University of Exeter</a:t>
            </a:r>
            <a:endParaRPr lang="en-GB" sz="2400" dirty="0">
              <a:latin typeface="Aharoni" pitchFamily="2" charset="-79"/>
              <a:cs typeface="Aharoni" pitchFamily="2" charset="-79"/>
            </a:endParaRPr>
          </a:p>
        </p:txBody>
      </p:sp>
      <p:pic>
        <p:nvPicPr>
          <p:cNvPr id="4" name="Picture 3" descr="NEW_CONV_CMYK_text_ESF.jpg"/>
          <p:cNvPicPr>
            <a:picLocks noChangeAspect="1"/>
          </p:cNvPicPr>
          <p:nvPr/>
        </p:nvPicPr>
        <p:blipFill>
          <a:blip r:embed="rId3" cstate="print"/>
          <a:stretch>
            <a:fillRect/>
          </a:stretch>
        </p:blipFill>
        <p:spPr>
          <a:xfrm>
            <a:off x="0" y="6306287"/>
            <a:ext cx="2120156" cy="5517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620688"/>
            <a:ext cx="8229600" cy="5505475"/>
          </a:xfrm>
        </p:spPr>
        <p:txBody>
          <a:bodyPr>
            <a:normAutofit fontScale="85000" lnSpcReduction="20000"/>
          </a:bodyPr>
          <a:lstStyle/>
          <a:p>
            <a:pPr>
              <a:buNone/>
            </a:pPr>
            <a:r>
              <a:rPr lang="en-GB" dirty="0" smtClean="0"/>
              <a:t>	</a:t>
            </a:r>
          </a:p>
          <a:p>
            <a:pPr>
              <a:buNone/>
            </a:pPr>
            <a:r>
              <a:rPr lang="en-GB" sz="2800" dirty="0" smtClean="0"/>
              <a:t>	</a:t>
            </a:r>
            <a:r>
              <a:rPr lang="en-GB" dirty="0" smtClean="0"/>
              <a:t>“There is nothing about being ‘female’ that naturally binds women. There is not even such a state as ‘being’ female, itself a highly complex category constructed in contested sexual scientific discourses and other social practices.”</a:t>
            </a:r>
          </a:p>
          <a:p>
            <a:pPr>
              <a:buNone/>
            </a:pPr>
            <a:r>
              <a:rPr lang="en-GB" sz="2800" dirty="0" smtClean="0"/>
              <a:t>	</a:t>
            </a:r>
            <a:r>
              <a:rPr lang="en-GB" sz="2000" dirty="0" smtClean="0"/>
              <a:t>Donna </a:t>
            </a:r>
            <a:r>
              <a:rPr lang="en-GB" sz="2000" dirty="0" err="1" smtClean="0"/>
              <a:t>Haraway</a:t>
            </a:r>
            <a:r>
              <a:rPr lang="en-GB" sz="2000" dirty="0" smtClean="0"/>
              <a:t>, “A </a:t>
            </a:r>
            <a:r>
              <a:rPr lang="en-GB" sz="2000" dirty="0" err="1" smtClean="0"/>
              <a:t>Cyborg</a:t>
            </a:r>
            <a:r>
              <a:rPr lang="en-GB" sz="2000" dirty="0" smtClean="0"/>
              <a:t> Manifesto: Science, Technology, and Socialist-Feminism in the Late Twentieth Century”, </a:t>
            </a:r>
            <a:r>
              <a:rPr lang="en-GB" sz="2000" i="1" dirty="0" smtClean="0"/>
              <a:t>Simians, </a:t>
            </a:r>
            <a:r>
              <a:rPr lang="en-GB" sz="2000" i="1" dirty="0" err="1" smtClean="0"/>
              <a:t>Cyborgs</a:t>
            </a:r>
            <a:r>
              <a:rPr lang="en-GB" sz="2000" i="1" dirty="0" smtClean="0"/>
              <a:t> and Women: The Reinvention of Nature</a:t>
            </a:r>
            <a:r>
              <a:rPr lang="en-GB" sz="2000" dirty="0" smtClean="0"/>
              <a:t> (London: Free Association Books, 1991), p.151.</a:t>
            </a:r>
          </a:p>
          <a:p>
            <a:pPr>
              <a:buNone/>
            </a:pPr>
            <a:r>
              <a:rPr lang="en-GB" dirty="0" smtClean="0"/>
              <a:t>	</a:t>
            </a:r>
          </a:p>
          <a:p>
            <a:pPr>
              <a:buNone/>
            </a:pPr>
            <a:r>
              <a:rPr lang="en-GB" dirty="0" smtClean="0"/>
              <a:t>	“But </a:t>
            </a:r>
            <a:r>
              <a:rPr lang="en-GB" i="1" dirty="0" smtClean="0"/>
              <a:t>the</a:t>
            </a:r>
            <a:r>
              <a:rPr lang="en-GB" dirty="0" smtClean="0"/>
              <a:t> ground of life? What about all the ignorance of women, all the exclusions and failures of knowledge and skill? What about men’s access to daily competence, to knowing how to build things, to take them apart, to play?”</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interson stone gods.jpg"/>
          <p:cNvPicPr>
            <a:picLocks noGrp="1" noChangeAspect="1"/>
          </p:cNvPicPr>
          <p:nvPr>
            <p:ph idx="1"/>
          </p:nvPr>
        </p:nvPicPr>
        <p:blipFill>
          <a:blip r:embed="rId3" cstate="print"/>
          <a:stretch>
            <a:fillRect/>
          </a:stretch>
        </p:blipFill>
        <p:spPr>
          <a:xfrm>
            <a:off x="0" y="0"/>
            <a:ext cx="4526280" cy="6858000"/>
          </a:xfrm>
        </p:spPr>
      </p:pic>
      <p:sp>
        <p:nvSpPr>
          <p:cNvPr id="5" name="TextBox 4"/>
          <p:cNvSpPr txBox="1"/>
          <p:nvPr/>
        </p:nvSpPr>
        <p:spPr>
          <a:xfrm>
            <a:off x="4716016" y="2132856"/>
            <a:ext cx="4427984" cy="400110"/>
          </a:xfrm>
          <a:prstGeom prst="rect">
            <a:avLst/>
          </a:prstGeom>
          <a:noFill/>
        </p:spPr>
        <p:txBody>
          <a:bodyPr wrap="square" rtlCol="0">
            <a:spAutoFit/>
          </a:bodyPr>
          <a:lstStyle/>
          <a:p>
            <a:r>
              <a:rPr lang="en-GB" sz="2000" dirty="0" smtClean="0">
                <a:latin typeface="Lucida Calligraphy" pitchFamily="66" charset="0"/>
              </a:rPr>
              <a:t>She is all States, all Princes I</a:t>
            </a:r>
            <a:endParaRPr lang="en-GB" sz="2000" dirty="0">
              <a:latin typeface="Lucida Calligraphy"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1+#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611560" y="260648"/>
            <a:ext cx="7992888" cy="830997"/>
          </a:xfrm>
          <a:prstGeom prst="rect">
            <a:avLst/>
          </a:prstGeom>
          <a:noFill/>
        </p:spPr>
        <p:txBody>
          <a:bodyPr wrap="square" rtlCol="0">
            <a:spAutoFit/>
          </a:bodyPr>
          <a:lstStyle/>
          <a:p>
            <a:r>
              <a:rPr lang="en-GB" sz="2400" dirty="0" smtClean="0"/>
              <a:t>“But there she is, sun-warmed, rain-cooled, moon-worshipped, flanked by the stars. There she is. Planet Blue” (84)</a:t>
            </a:r>
            <a:endParaRPr lang="en-GB" sz="2400" dirty="0"/>
          </a:p>
        </p:txBody>
      </p:sp>
      <p:sp>
        <p:nvSpPr>
          <p:cNvPr id="5" name="TextBox 4"/>
          <p:cNvSpPr txBox="1"/>
          <p:nvPr/>
        </p:nvSpPr>
        <p:spPr>
          <a:xfrm>
            <a:off x="3059832" y="1196752"/>
            <a:ext cx="5472608" cy="830997"/>
          </a:xfrm>
          <a:prstGeom prst="rect">
            <a:avLst/>
          </a:prstGeom>
          <a:noFill/>
        </p:spPr>
        <p:txBody>
          <a:bodyPr wrap="square" rtlCol="0">
            <a:spAutoFit/>
          </a:bodyPr>
          <a:lstStyle/>
          <a:p>
            <a:r>
              <a:rPr lang="en-GB" sz="2400" dirty="0" smtClean="0"/>
              <a:t>“women are just planets that attract the wrong species” (69)</a:t>
            </a:r>
            <a:endParaRPr lang="en-GB" sz="2400" dirty="0"/>
          </a:p>
        </p:txBody>
      </p:sp>
      <p:sp>
        <p:nvSpPr>
          <p:cNvPr id="6" name="TextBox 5"/>
          <p:cNvSpPr txBox="1"/>
          <p:nvPr/>
        </p:nvSpPr>
        <p:spPr>
          <a:xfrm>
            <a:off x="467544" y="1988840"/>
            <a:ext cx="7056784" cy="830997"/>
          </a:xfrm>
          <a:prstGeom prst="rect">
            <a:avLst/>
          </a:prstGeom>
          <a:noFill/>
        </p:spPr>
        <p:txBody>
          <a:bodyPr wrap="square" rtlCol="0">
            <a:spAutoFit/>
          </a:bodyPr>
          <a:lstStyle/>
          <a:p>
            <a:r>
              <a:rPr lang="en-GB" sz="2400" dirty="0" smtClean="0"/>
              <a:t>“We are solar-powered and self-repairing. We are intelligent and non-aggressive” (79)</a:t>
            </a:r>
            <a:endParaRPr lang="en-GB" sz="2400" dirty="0"/>
          </a:p>
        </p:txBody>
      </p:sp>
      <p:sp>
        <p:nvSpPr>
          <p:cNvPr id="7" name="TextBox 6"/>
          <p:cNvSpPr txBox="1"/>
          <p:nvPr/>
        </p:nvSpPr>
        <p:spPr>
          <a:xfrm>
            <a:off x="1403648" y="2852936"/>
            <a:ext cx="7416824" cy="830997"/>
          </a:xfrm>
          <a:prstGeom prst="rect">
            <a:avLst/>
          </a:prstGeom>
          <a:noFill/>
        </p:spPr>
        <p:txBody>
          <a:bodyPr wrap="square" rtlCol="0">
            <a:spAutoFit/>
          </a:bodyPr>
          <a:lstStyle/>
          <a:p>
            <a:r>
              <a:rPr lang="en-GB" sz="2400" dirty="0" smtClean="0"/>
              <a:t>“Humans always assumed that theirs was the only kind that mattered. That’s how you destroyed your planet” (79)</a:t>
            </a:r>
            <a:endParaRPr lang="en-GB" sz="2400" dirty="0"/>
          </a:p>
        </p:txBody>
      </p:sp>
      <p:sp>
        <p:nvSpPr>
          <p:cNvPr id="8" name="TextBox 7"/>
          <p:cNvSpPr txBox="1"/>
          <p:nvPr/>
        </p:nvSpPr>
        <p:spPr>
          <a:xfrm>
            <a:off x="179512" y="3861048"/>
            <a:ext cx="7488832" cy="1200329"/>
          </a:xfrm>
          <a:prstGeom prst="rect">
            <a:avLst/>
          </a:prstGeom>
          <a:noFill/>
        </p:spPr>
        <p:txBody>
          <a:bodyPr wrap="square" rtlCol="0">
            <a:spAutoFit/>
          </a:bodyPr>
          <a:lstStyle/>
          <a:p>
            <a:r>
              <a:rPr lang="en-GB" sz="2400" dirty="0" smtClean="0"/>
              <a:t>“I can’t wipe out the yes. One word, and a million, million worlds close. One word, and for a while there’s a planet in front of me, and I can live there” (83-84)</a:t>
            </a:r>
            <a:endParaRPr lang="en-GB" sz="2400" dirty="0"/>
          </a:p>
        </p:txBody>
      </p:sp>
      <p:sp>
        <p:nvSpPr>
          <p:cNvPr id="9" name="TextBox 8"/>
          <p:cNvSpPr txBox="1"/>
          <p:nvPr/>
        </p:nvSpPr>
        <p:spPr>
          <a:xfrm>
            <a:off x="1043608" y="5229200"/>
            <a:ext cx="7848872" cy="1569660"/>
          </a:xfrm>
          <a:prstGeom prst="rect">
            <a:avLst/>
          </a:prstGeom>
          <a:noFill/>
        </p:spPr>
        <p:txBody>
          <a:bodyPr wrap="square" rtlCol="0">
            <a:spAutoFit/>
          </a:bodyPr>
          <a:lstStyle/>
          <a:p>
            <a:r>
              <a:rPr lang="en-GB" sz="2400" dirty="0" smtClean="0"/>
              <a:t>“It is not a universe, there is more than one reading. The story won’t stop, can’t stop, it goes on telling itself, waiting for an intervention that changes what will happen next. Love is an intervention” (83)</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dissolv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dissolve">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dissolve">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t>	“That one thing should stand for another is no harm, until the thing itself loses any meaning of its own” (136)</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611560" y="692696"/>
            <a:ext cx="7560840" cy="1569660"/>
          </a:xfrm>
          <a:prstGeom prst="rect">
            <a:avLst/>
          </a:prstGeom>
          <a:noFill/>
        </p:spPr>
        <p:txBody>
          <a:bodyPr wrap="square" rtlCol="0">
            <a:spAutoFit/>
          </a:bodyPr>
          <a:lstStyle/>
          <a:p>
            <a:r>
              <a:rPr lang="en-GB" sz="2400" dirty="0" smtClean="0"/>
              <a:t>“perhaps I have to say that the landing-place I am really looking for isn’t a place at all: it’s a person, it’s you. It’s the one place they can’t build on, buy or bomb because it doesn’t exist anywhere they can find it” (200-01)</a:t>
            </a:r>
            <a:endParaRPr lang="en-GB" sz="2400" dirty="0"/>
          </a:p>
        </p:txBody>
      </p:sp>
      <p:sp>
        <p:nvSpPr>
          <p:cNvPr id="5" name="TextBox 4"/>
          <p:cNvSpPr txBox="1"/>
          <p:nvPr/>
        </p:nvSpPr>
        <p:spPr>
          <a:xfrm>
            <a:off x="1403648" y="2492896"/>
            <a:ext cx="6912768" cy="1200329"/>
          </a:xfrm>
          <a:prstGeom prst="rect">
            <a:avLst/>
          </a:prstGeom>
          <a:noFill/>
        </p:spPr>
        <p:txBody>
          <a:bodyPr wrap="square" rtlCol="0">
            <a:spAutoFit/>
          </a:bodyPr>
          <a:lstStyle/>
          <a:p>
            <a:r>
              <a:rPr lang="en-GB" sz="2400" dirty="0" smtClean="0"/>
              <a:t>“I think all my life I’ve been calling you, across time. Steadily sending the signal, sure that, one day, you will hear” (220).</a:t>
            </a:r>
            <a:endParaRPr lang="en-GB" sz="2400" dirty="0"/>
          </a:p>
        </p:txBody>
      </p:sp>
      <p:sp>
        <p:nvSpPr>
          <p:cNvPr id="6" name="TextBox 5"/>
          <p:cNvSpPr txBox="1"/>
          <p:nvPr/>
        </p:nvSpPr>
        <p:spPr>
          <a:xfrm>
            <a:off x="539552" y="3933056"/>
            <a:ext cx="7992888" cy="1754326"/>
          </a:xfrm>
          <a:prstGeom prst="rect">
            <a:avLst/>
          </a:prstGeom>
          <a:noFill/>
        </p:spPr>
        <p:txBody>
          <a:bodyPr wrap="square" rtlCol="0">
            <a:spAutoFit/>
          </a:bodyPr>
          <a:lstStyle/>
          <a:p>
            <a:r>
              <a:rPr lang="en-GB" sz="2400" dirty="0" smtClean="0"/>
              <a:t>“I use […] the idea of eternal return—not in the Buddhist sense, but in the sense of endlessly making the same mistakes”</a:t>
            </a:r>
          </a:p>
          <a:p>
            <a:pPr algn="r"/>
            <a:endParaRPr lang="en-GB" sz="2000" dirty="0" smtClean="0"/>
          </a:p>
          <a:p>
            <a:pPr algn="r"/>
            <a:r>
              <a:rPr lang="en-GB" sz="2000" dirty="0" err="1" smtClean="0"/>
              <a:t>Qtd</a:t>
            </a:r>
            <a:r>
              <a:rPr lang="en-GB" sz="2000" dirty="0" smtClean="0"/>
              <a:t>. in Sonya </a:t>
            </a:r>
            <a:r>
              <a:rPr lang="en-GB" sz="2000" dirty="0" err="1" smtClean="0"/>
              <a:t>Andermahr</a:t>
            </a:r>
            <a:r>
              <a:rPr lang="en-GB" sz="2000" dirty="0" smtClean="0"/>
              <a:t>, </a:t>
            </a:r>
            <a:r>
              <a:rPr lang="en-GB" sz="2000" i="1" dirty="0" smtClean="0"/>
              <a:t>Jeanette </a:t>
            </a:r>
            <a:r>
              <a:rPr lang="en-GB" sz="2000" i="1" dirty="0" err="1" smtClean="0"/>
              <a:t>Winterson</a:t>
            </a:r>
            <a:r>
              <a:rPr lang="en-GB" sz="2000" dirty="0" smtClean="0"/>
              <a:t> (Basingstoke: Palgrave, 2009) p. 131</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dissolve">
                                      <p:cBhvr>
                                        <p:cTn id="17" dur="500"/>
                                        <p:tgtEl>
                                          <p:spTgt spid="6">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dissolve">
                                      <p:cBhvr>
                                        <p:cTn id="2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5050904" cy="5721499"/>
          </a:xfrm>
        </p:spPr>
        <p:txBody>
          <a:bodyPr>
            <a:normAutofit/>
          </a:bodyPr>
          <a:lstStyle/>
          <a:p>
            <a:pPr algn="ctr">
              <a:buNone/>
            </a:pPr>
            <a:endParaRPr lang="en-GB" b="1" dirty="0" smtClean="0"/>
          </a:p>
          <a:p>
            <a:pPr>
              <a:buNone/>
            </a:pPr>
            <a:r>
              <a:rPr lang="en-GB" b="1" dirty="0" smtClean="0">
                <a:latin typeface="Aharoni" pitchFamily="2" charset="-79"/>
                <a:cs typeface="Aharoni" pitchFamily="2" charset="-79"/>
              </a:rPr>
              <a:t>	</a:t>
            </a:r>
            <a:r>
              <a:rPr lang="en-GB" b="1" dirty="0" smtClean="0">
                <a:latin typeface="+mj-lt"/>
                <a:cs typeface="Aharoni" pitchFamily="2" charset="-79"/>
              </a:rPr>
              <a:t>Sustainable development is development that meets the needs of the present without compromising the ability of future generations to meet their own needs.</a:t>
            </a:r>
          </a:p>
          <a:p>
            <a:pPr>
              <a:buNone/>
            </a:pPr>
            <a:r>
              <a:rPr lang="en-GB" dirty="0" smtClean="0">
                <a:latin typeface="+mj-lt"/>
              </a:rPr>
              <a:t>	</a:t>
            </a:r>
            <a:r>
              <a:rPr lang="en-GB" sz="2200" dirty="0" smtClean="0">
                <a:latin typeface="+mj-lt"/>
              </a:rPr>
              <a:t>The World Commission on Environment and Development, </a:t>
            </a:r>
            <a:r>
              <a:rPr lang="en-GB" sz="2200" i="1" dirty="0" smtClean="0">
                <a:latin typeface="+mj-lt"/>
              </a:rPr>
              <a:t>Our Common Future</a:t>
            </a:r>
            <a:r>
              <a:rPr lang="en-GB" sz="2200" dirty="0" smtClean="0">
                <a:latin typeface="+mj-lt"/>
              </a:rPr>
              <a:t> (Oxford: Oxford University Press, 1987), p.43.</a:t>
            </a:r>
            <a:endParaRPr lang="en-GB" sz="2200" dirty="0">
              <a:latin typeface="+mj-lt"/>
            </a:endParaRPr>
          </a:p>
        </p:txBody>
      </p:sp>
      <p:pic>
        <p:nvPicPr>
          <p:cNvPr id="4" name="Picture 3" descr="book04.jpg"/>
          <p:cNvPicPr>
            <a:picLocks noChangeAspect="1"/>
          </p:cNvPicPr>
          <p:nvPr/>
        </p:nvPicPr>
        <p:blipFill>
          <a:blip r:embed="rId3" cstate="print"/>
          <a:stretch>
            <a:fillRect/>
          </a:stretch>
        </p:blipFill>
        <p:spPr>
          <a:xfrm>
            <a:off x="5868144" y="1196752"/>
            <a:ext cx="2981325" cy="452437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04664"/>
            <a:ext cx="8229600" cy="5721499"/>
          </a:xfrm>
        </p:spPr>
        <p:txBody>
          <a:bodyPr>
            <a:normAutofit/>
          </a:bodyPr>
          <a:lstStyle/>
          <a:p>
            <a:pPr>
              <a:buNone/>
            </a:pPr>
            <a:endParaRPr lang="en-GB" dirty="0"/>
          </a:p>
        </p:txBody>
      </p:sp>
      <p:sp>
        <p:nvSpPr>
          <p:cNvPr id="4" name="TextBox 3"/>
          <p:cNvSpPr txBox="1"/>
          <p:nvPr/>
        </p:nvSpPr>
        <p:spPr>
          <a:xfrm>
            <a:off x="323528" y="610136"/>
            <a:ext cx="4320480" cy="6247864"/>
          </a:xfrm>
          <a:prstGeom prst="rect">
            <a:avLst/>
          </a:prstGeom>
          <a:noFill/>
        </p:spPr>
        <p:txBody>
          <a:bodyPr wrap="square" rtlCol="0">
            <a:spAutoFit/>
          </a:bodyPr>
          <a:lstStyle/>
          <a:p>
            <a:r>
              <a:rPr lang="en-GB" sz="1600" b="1" dirty="0" smtClean="0"/>
              <a:t>I think of James Lovelock’s face, after he’d given</a:t>
            </a:r>
          </a:p>
          <a:p>
            <a:r>
              <a:rPr lang="en-GB" sz="1600" b="1" dirty="0" smtClean="0"/>
              <a:t>his lecture explaining that most of this planet,</a:t>
            </a:r>
          </a:p>
          <a:p>
            <a:r>
              <a:rPr lang="en-GB" sz="1600" b="1" dirty="0" smtClean="0"/>
              <a:t>fifty years from now, will be underwater</a:t>
            </a:r>
          </a:p>
          <a:p>
            <a:r>
              <a:rPr lang="en-GB" sz="1600" b="1" dirty="0" smtClean="0"/>
              <a:t>beginning with Bangladesh, at the top</a:t>
            </a:r>
          </a:p>
          <a:p>
            <a:endParaRPr lang="en-GB" sz="1600" b="1" dirty="0" smtClean="0"/>
          </a:p>
          <a:p>
            <a:r>
              <a:rPr lang="en-GB" sz="1600" b="1" dirty="0" smtClean="0"/>
              <a:t>of the Bay of Bengal.</a:t>
            </a:r>
            <a:r>
              <a:rPr lang="en-GB" sz="1600" dirty="0" smtClean="0"/>
              <a:t> Those tangled mangrove swamps</a:t>
            </a:r>
          </a:p>
          <a:p>
            <a:r>
              <a:rPr lang="en-GB" sz="1600" dirty="0" smtClean="0"/>
              <a:t>of </a:t>
            </a:r>
            <a:r>
              <a:rPr lang="en-GB" sz="1600" dirty="0" err="1" smtClean="0"/>
              <a:t>Sundarbans</a:t>
            </a:r>
            <a:r>
              <a:rPr lang="en-GB" sz="1600" dirty="0" smtClean="0"/>
              <a:t>, paradise for herons, king cobras,</a:t>
            </a:r>
          </a:p>
          <a:p>
            <a:r>
              <a:rPr lang="en-GB" sz="1600" dirty="0" smtClean="0"/>
              <a:t>honey-gatherers, fishermen, will no longer protect.</a:t>
            </a:r>
          </a:p>
          <a:p>
            <a:r>
              <a:rPr lang="en-GB" sz="1600" dirty="0" smtClean="0"/>
              <a:t>The hundred mouths of Ganges, plus sea</a:t>
            </a:r>
          </a:p>
          <a:p>
            <a:endParaRPr lang="en-GB" sz="1600" dirty="0" smtClean="0"/>
          </a:p>
          <a:p>
            <a:r>
              <a:rPr lang="en-GB" sz="1600" dirty="0" smtClean="0"/>
              <a:t>rising to meet the melt from Himalaya, will finally</a:t>
            </a:r>
          </a:p>
          <a:p>
            <a:r>
              <a:rPr lang="en-GB" sz="1600" dirty="0" smtClean="0"/>
              <a:t>swallow that land. All those wars, India,</a:t>
            </a:r>
          </a:p>
          <a:p>
            <a:r>
              <a:rPr lang="en-GB" sz="1600" dirty="0" smtClean="0"/>
              <a:t>Pakistan, the intricate woeful mud pie</a:t>
            </a:r>
          </a:p>
          <a:p>
            <a:r>
              <a:rPr lang="en-GB" sz="1600" dirty="0" smtClean="0"/>
              <a:t>of human history, will no longer matter</a:t>
            </a:r>
          </a:p>
          <a:p>
            <a:endParaRPr lang="en-GB" sz="1600" dirty="0" smtClean="0"/>
          </a:p>
          <a:p>
            <a:r>
              <a:rPr lang="en-GB" sz="1600" dirty="0" smtClean="0"/>
              <a:t>for Shiva will not be catching </a:t>
            </a:r>
            <a:r>
              <a:rPr lang="en-GB" sz="1600" dirty="0" err="1" smtClean="0"/>
              <a:t>Ganga</a:t>
            </a:r>
            <a:r>
              <a:rPr lang="en-GB" sz="1600" dirty="0" smtClean="0"/>
              <a:t> in his hair.</a:t>
            </a:r>
          </a:p>
          <a:p>
            <a:r>
              <a:rPr lang="en-GB" sz="1600" b="1" dirty="0" smtClean="0"/>
              <a:t>And a woman in the auditorium asks: If all you say</a:t>
            </a:r>
          </a:p>
          <a:p>
            <a:r>
              <a:rPr lang="en-GB" sz="1600" b="1" dirty="0" smtClean="0"/>
              <a:t>is true, what should we be teaching our children?</a:t>
            </a:r>
          </a:p>
          <a:p>
            <a:r>
              <a:rPr lang="en-GB" sz="1600" b="1" dirty="0" smtClean="0"/>
              <a:t>Now that was a question Mr Lovelock, you could see,</a:t>
            </a:r>
          </a:p>
          <a:p>
            <a:endParaRPr lang="en-GB" sz="1600" dirty="0" smtClean="0"/>
          </a:p>
        </p:txBody>
      </p:sp>
      <p:sp>
        <p:nvSpPr>
          <p:cNvPr id="5" name="TextBox 4"/>
          <p:cNvSpPr txBox="1"/>
          <p:nvPr/>
        </p:nvSpPr>
        <p:spPr>
          <a:xfrm>
            <a:off x="4860032" y="620688"/>
            <a:ext cx="3816424" cy="6001643"/>
          </a:xfrm>
          <a:prstGeom prst="rect">
            <a:avLst/>
          </a:prstGeom>
          <a:noFill/>
        </p:spPr>
        <p:txBody>
          <a:bodyPr wrap="square" rtlCol="0">
            <a:spAutoFit/>
          </a:bodyPr>
          <a:lstStyle/>
          <a:p>
            <a:r>
              <a:rPr lang="en-GB" sz="1600" b="1" dirty="0" smtClean="0"/>
              <a:t>hadn’t faced before, and his shoulders sagged.</a:t>
            </a:r>
          </a:p>
          <a:p>
            <a:r>
              <a:rPr lang="en-GB" sz="1600" b="1" dirty="0" smtClean="0"/>
              <a:t>I don’t know. I really don’t know. But if all</a:t>
            </a:r>
          </a:p>
          <a:p>
            <a:r>
              <a:rPr lang="en-GB" sz="1600" b="1" dirty="0" smtClean="0"/>
              <a:t>he said is true, the only answer is commando skills.</a:t>
            </a:r>
          </a:p>
          <a:p>
            <a:r>
              <a:rPr lang="en-GB" sz="1600" b="1" dirty="0" smtClean="0"/>
              <a:t>Fight to the death for any high ground you’re standing on</a:t>
            </a:r>
          </a:p>
          <a:p>
            <a:endParaRPr lang="en-GB" sz="1600" b="1" dirty="0" smtClean="0"/>
          </a:p>
          <a:p>
            <a:r>
              <a:rPr lang="en-GB" sz="1600" b="1" dirty="0" smtClean="0"/>
              <a:t>my darling.</a:t>
            </a:r>
            <a:r>
              <a:rPr lang="en-GB" sz="1600" dirty="0" smtClean="0"/>
              <a:t> I think of John Wyndham’s The Kraken</a:t>
            </a:r>
          </a:p>
          <a:p>
            <a:r>
              <a:rPr lang="en-GB" sz="1600" dirty="0" smtClean="0"/>
              <a:t>Wakes. The window rattles again; rattles louder.</a:t>
            </a:r>
          </a:p>
          <a:p>
            <a:r>
              <a:rPr lang="en-GB" sz="1600" b="1" dirty="0" smtClean="0"/>
              <a:t>It’s getting closer, faster and faster, whatever’s outside,</a:t>
            </a:r>
          </a:p>
          <a:p>
            <a:r>
              <a:rPr lang="en-GB" sz="1600" b="1" dirty="0" smtClean="0"/>
              <a:t>and I know the Thames Barrier, small waters</a:t>
            </a:r>
          </a:p>
          <a:p>
            <a:endParaRPr lang="en-GB" sz="1600" b="1" dirty="0" smtClean="0"/>
          </a:p>
          <a:p>
            <a:r>
              <a:rPr lang="en-GB" sz="1600" b="1" dirty="0" smtClean="0"/>
              <a:t>of our particular rivers, and this terrible readiness</a:t>
            </a:r>
          </a:p>
          <a:p>
            <a:r>
              <a:rPr lang="en-GB" sz="1600" b="1" dirty="0" smtClean="0"/>
              <a:t>to worry about your own family first, may be the least</a:t>
            </a:r>
          </a:p>
          <a:p>
            <a:r>
              <a:rPr lang="en-GB" sz="1600" b="1" dirty="0" smtClean="0"/>
              <a:t>of our problems but I think my daughter, my daughter,</a:t>
            </a:r>
          </a:p>
          <a:p>
            <a:r>
              <a:rPr lang="en-GB" sz="1600" b="1" dirty="0" smtClean="0"/>
              <a:t>how is she going to deal with this?</a:t>
            </a:r>
            <a:endParaRPr lang="en-GB" sz="1600" b="1" dirty="0"/>
          </a:p>
        </p:txBody>
      </p:sp>
      <p:sp>
        <p:nvSpPr>
          <p:cNvPr id="6" name="TextBox 5"/>
          <p:cNvSpPr txBox="1"/>
          <p:nvPr/>
        </p:nvSpPr>
        <p:spPr>
          <a:xfrm>
            <a:off x="3131840" y="188640"/>
            <a:ext cx="3744416" cy="369332"/>
          </a:xfrm>
          <a:prstGeom prst="rect">
            <a:avLst/>
          </a:prstGeom>
          <a:noFill/>
        </p:spPr>
        <p:txBody>
          <a:bodyPr wrap="square" rtlCol="0">
            <a:spAutoFit/>
          </a:bodyPr>
          <a:lstStyle/>
          <a:p>
            <a:r>
              <a:rPr lang="en-GB" b="1" dirty="0" smtClean="0"/>
              <a:t>Ruth </a:t>
            </a:r>
            <a:r>
              <a:rPr lang="en-GB" b="1" dirty="0" err="1" smtClean="0"/>
              <a:t>Padel</a:t>
            </a:r>
            <a:r>
              <a:rPr lang="en-GB" b="1" dirty="0" smtClean="0"/>
              <a:t>, ‘Slices of Toast’</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an0001.jpg"/>
          <p:cNvPicPr>
            <a:picLocks noGrp="1" noChangeAspect="1"/>
          </p:cNvPicPr>
          <p:nvPr>
            <p:ph idx="1"/>
          </p:nvPr>
        </p:nvPicPr>
        <p:blipFill>
          <a:blip r:embed="rId3" cstate="print"/>
          <a:stretch>
            <a:fillRect/>
          </a:stretch>
        </p:blipFill>
        <p:spPr>
          <a:xfrm>
            <a:off x="3635896" y="188640"/>
            <a:ext cx="2164822" cy="61871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twood oryx and crake.jpg"/>
          <p:cNvPicPr>
            <a:picLocks noChangeAspect="1"/>
          </p:cNvPicPr>
          <p:nvPr/>
        </p:nvPicPr>
        <p:blipFill>
          <a:blip r:embed="rId3" cstate="print"/>
          <a:stretch>
            <a:fillRect/>
          </a:stretch>
        </p:blipFill>
        <p:spPr>
          <a:xfrm>
            <a:off x="0" y="476672"/>
            <a:ext cx="3754928" cy="5591578"/>
          </a:xfrm>
          <a:prstGeom prst="rect">
            <a:avLst/>
          </a:prstGeom>
        </p:spPr>
      </p:pic>
      <p:sp>
        <p:nvSpPr>
          <p:cNvPr id="2" name="Title 1"/>
          <p:cNvSpPr>
            <a:spLocks noGrp="1"/>
          </p:cNvSpPr>
          <p:nvPr>
            <p:ph type="title"/>
          </p:nvPr>
        </p:nvSpPr>
        <p:spPr/>
        <p:txBody>
          <a:bodyPr/>
          <a:lstStyle/>
          <a:p>
            <a:endParaRPr lang="en-GB" dirty="0"/>
          </a:p>
        </p:txBody>
      </p:sp>
      <p:pic>
        <p:nvPicPr>
          <p:cNvPr id="7" name="Content Placeholder 8" descr="Gee.jpg"/>
          <p:cNvPicPr>
            <a:picLocks noChangeAspect="1"/>
          </p:cNvPicPr>
          <p:nvPr/>
        </p:nvPicPr>
        <p:blipFill>
          <a:blip r:embed="rId4" cstate="print"/>
          <a:stretch>
            <a:fillRect/>
          </a:stretch>
        </p:blipFill>
        <p:spPr>
          <a:xfrm>
            <a:off x="467544" y="404664"/>
            <a:ext cx="3800006" cy="5688632"/>
          </a:xfrm>
          <a:prstGeom prst="rect">
            <a:avLst/>
          </a:prstGeom>
        </p:spPr>
      </p:pic>
      <p:pic>
        <p:nvPicPr>
          <p:cNvPr id="6" name="Picture 5" descr="Lessing.png"/>
          <p:cNvPicPr>
            <a:picLocks noChangeAspect="1"/>
          </p:cNvPicPr>
          <p:nvPr/>
        </p:nvPicPr>
        <p:blipFill>
          <a:blip r:embed="rId5" cstate="print"/>
          <a:stretch>
            <a:fillRect/>
          </a:stretch>
        </p:blipFill>
        <p:spPr>
          <a:xfrm>
            <a:off x="971600" y="332656"/>
            <a:ext cx="3744416" cy="5774668"/>
          </a:xfrm>
          <a:prstGeom prst="rect">
            <a:avLst/>
          </a:prstGeom>
        </p:spPr>
      </p:pic>
      <p:pic>
        <p:nvPicPr>
          <p:cNvPr id="4" name="Content Placeholder 3" descr="Ian-McEwan-Solar.jpg"/>
          <p:cNvPicPr>
            <a:picLocks noGrp="1" noChangeAspect="1"/>
          </p:cNvPicPr>
          <p:nvPr>
            <p:ph idx="1"/>
          </p:nvPr>
        </p:nvPicPr>
        <p:blipFill>
          <a:blip r:embed="rId6" cstate="print"/>
          <a:stretch>
            <a:fillRect/>
          </a:stretch>
        </p:blipFill>
        <p:spPr>
          <a:xfrm>
            <a:off x="1547664" y="260648"/>
            <a:ext cx="3816424" cy="5894090"/>
          </a:xfrm>
        </p:spPr>
      </p:pic>
      <p:pic>
        <p:nvPicPr>
          <p:cNvPr id="9" name="Picture 8" descr="will-self-book-of-dave.jpg"/>
          <p:cNvPicPr>
            <a:picLocks noChangeAspect="1"/>
          </p:cNvPicPr>
          <p:nvPr/>
        </p:nvPicPr>
        <p:blipFill>
          <a:blip r:embed="rId7" cstate="print"/>
          <a:stretch>
            <a:fillRect/>
          </a:stretch>
        </p:blipFill>
        <p:spPr>
          <a:xfrm>
            <a:off x="2267744" y="222844"/>
            <a:ext cx="4032448" cy="6149483"/>
          </a:xfrm>
          <a:prstGeom prst="rect">
            <a:avLst/>
          </a:prstGeom>
        </p:spPr>
      </p:pic>
      <p:pic>
        <p:nvPicPr>
          <p:cNvPr id="10" name="Picture 9" descr="winterson stone gods.jpg"/>
          <p:cNvPicPr>
            <a:picLocks noChangeAspect="1"/>
          </p:cNvPicPr>
          <p:nvPr/>
        </p:nvPicPr>
        <p:blipFill>
          <a:blip r:embed="rId8" cstate="print"/>
          <a:stretch>
            <a:fillRect/>
          </a:stretch>
        </p:blipFill>
        <p:spPr>
          <a:xfrm>
            <a:off x="2915815" y="162456"/>
            <a:ext cx="4151981" cy="6290880"/>
          </a:xfrm>
          <a:prstGeom prst="rect">
            <a:avLst/>
          </a:prstGeom>
        </p:spPr>
      </p:pic>
      <p:pic>
        <p:nvPicPr>
          <p:cNvPr id="11" name="Picture 10" descr="Bacigalupi-WindupGirl[2].jpg"/>
          <p:cNvPicPr>
            <a:picLocks noChangeAspect="1"/>
          </p:cNvPicPr>
          <p:nvPr/>
        </p:nvPicPr>
        <p:blipFill>
          <a:blip r:embed="rId9" cstate="print"/>
          <a:stretch>
            <a:fillRect/>
          </a:stretch>
        </p:blipFill>
        <p:spPr>
          <a:xfrm>
            <a:off x="3563888" y="131032"/>
            <a:ext cx="4032448" cy="6346147"/>
          </a:xfrm>
          <a:prstGeom prst="rect">
            <a:avLst/>
          </a:prstGeom>
        </p:spPr>
      </p:pic>
      <p:pic>
        <p:nvPicPr>
          <p:cNvPr id="13" name="Picture 12" descr="n43288.jpg"/>
          <p:cNvPicPr>
            <a:picLocks noChangeAspect="1"/>
          </p:cNvPicPr>
          <p:nvPr/>
        </p:nvPicPr>
        <p:blipFill>
          <a:blip r:embed="rId10" cstate="print"/>
          <a:stretch>
            <a:fillRect/>
          </a:stretch>
        </p:blipFill>
        <p:spPr>
          <a:xfrm>
            <a:off x="3995935" y="0"/>
            <a:ext cx="4273937" cy="6569968"/>
          </a:xfrm>
          <a:prstGeom prst="rect">
            <a:avLst/>
          </a:prstGeom>
        </p:spPr>
      </p:pic>
      <p:pic>
        <p:nvPicPr>
          <p:cNvPr id="12" name="Picture 11" descr="saci-llyod-carbon-diaries.jpg"/>
          <p:cNvPicPr>
            <a:picLocks noChangeAspect="1"/>
          </p:cNvPicPr>
          <p:nvPr/>
        </p:nvPicPr>
        <p:blipFill>
          <a:blip r:embed="rId11" cstate="print"/>
          <a:stretch>
            <a:fillRect/>
          </a:stretch>
        </p:blipFill>
        <p:spPr>
          <a:xfrm>
            <a:off x="4427984" y="0"/>
            <a:ext cx="4238848" cy="6546069"/>
          </a:xfrm>
          <a:prstGeom prst="rect">
            <a:avLst/>
          </a:prstGeom>
        </p:spPr>
      </p:pic>
      <p:pic>
        <p:nvPicPr>
          <p:cNvPr id="14" name="Picture 13" descr="Artic_Driftx.jpg"/>
          <p:cNvPicPr>
            <a:picLocks noChangeAspect="1"/>
          </p:cNvPicPr>
          <p:nvPr/>
        </p:nvPicPr>
        <p:blipFill>
          <a:blip r:embed="rId12" cstate="print"/>
          <a:stretch>
            <a:fillRect/>
          </a:stretch>
        </p:blipFill>
        <p:spPr>
          <a:xfrm>
            <a:off x="4772019" y="0"/>
            <a:ext cx="4371981" cy="6525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1+#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1+#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000" fill="hold"/>
                                        <p:tgtEl>
                                          <p:spTgt spid="11"/>
                                        </p:tgtEl>
                                        <p:attrNameLst>
                                          <p:attrName>ppt_x</p:attrName>
                                        </p:attrNameLst>
                                      </p:cBhvr>
                                      <p:tavLst>
                                        <p:tav tm="0">
                                          <p:val>
                                            <p:strVal val="1+#ppt_w/2"/>
                                          </p:val>
                                        </p:tav>
                                        <p:tav tm="100000">
                                          <p:val>
                                            <p:strVal val="#ppt_x"/>
                                          </p:val>
                                        </p:tav>
                                      </p:tavLst>
                                    </p:anim>
                                    <p:anim calcmode="lin" valueType="num">
                                      <p:cBhvr additive="base">
                                        <p:cTn id="44"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1000" fill="hold"/>
                                        <p:tgtEl>
                                          <p:spTgt spid="13"/>
                                        </p:tgtEl>
                                        <p:attrNameLst>
                                          <p:attrName>ppt_x</p:attrName>
                                        </p:attrNameLst>
                                      </p:cBhvr>
                                      <p:tavLst>
                                        <p:tav tm="0">
                                          <p:val>
                                            <p:strVal val="1+#ppt_w/2"/>
                                          </p:val>
                                        </p:tav>
                                        <p:tav tm="100000">
                                          <p:val>
                                            <p:strVal val="#ppt_x"/>
                                          </p:val>
                                        </p:tav>
                                      </p:tavLst>
                                    </p:anim>
                                    <p:anim calcmode="lin" valueType="num">
                                      <p:cBhvr additive="base">
                                        <p:cTn id="5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1000" fill="hold"/>
                                        <p:tgtEl>
                                          <p:spTgt spid="12"/>
                                        </p:tgtEl>
                                        <p:attrNameLst>
                                          <p:attrName>ppt_x</p:attrName>
                                        </p:attrNameLst>
                                      </p:cBhvr>
                                      <p:tavLst>
                                        <p:tav tm="0">
                                          <p:val>
                                            <p:strVal val="1+#ppt_w/2"/>
                                          </p:val>
                                        </p:tav>
                                        <p:tav tm="100000">
                                          <p:val>
                                            <p:strVal val="#ppt_x"/>
                                          </p:val>
                                        </p:tav>
                                      </p:tavLst>
                                    </p:anim>
                                    <p:anim calcmode="lin" valueType="num">
                                      <p:cBhvr additive="base">
                                        <p:cTn id="5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1000" fill="hold"/>
                                        <p:tgtEl>
                                          <p:spTgt spid="14"/>
                                        </p:tgtEl>
                                        <p:attrNameLst>
                                          <p:attrName>ppt_x</p:attrName>
                                        </p:attrNameLst>
                                      </p:cBhvr>
                                      <p:tavLst>
                                        <p:tav tm="0">
                                          <p:val>
                                            <p:strVal val="1+#ppt_w/2"/>
                                          </p:val>
                                        </p:tav>
                                        <p:tav tm="100000">
                                          <p:val>
                                            <p:strVal val="#ppt_x"/>
                                          </p:val>
                                        </p:tav>
                                      </p:tavLst>
                                    </p:anim>
                                    <p:anim calcmode="lin" valueType="num">
                                      <p:cBhvr additive="base">
                                        <p:cTn id="6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t>	“A partnership ethic of </a:t>
            </a:r>
            <a:r>
              <a:rPr lang="en-GB" dirty="0" err="1" smtClean="0"/>
              <a:t>earthcare</a:t>
            </a:r>
            <a:r>
              <a:rPr lang="en-GB" dirty="0" smtClean="0"/>
              <a:t> means that both women and men can enter into mutual relationships with each other and the planet independently of gender”.</a:t>
            </a:r>
          </a:p>
          <a:p>
            <a:pPr>
              <a:buNone/>
            </a:pPr>
            <a:r>
              <a:rPr lang="en-GB" dirty="0" smtClean="0"/>
              <a:t>	</a:t>
            </a:r>
            <a:r>
              <a:rPr lang="en-GB" sz="2000" dirty="0" smtClean="0"/>
              <a:t>Carolyn Merchant, </a:t>
            </a:r>
            <a:r>
              <a:rPr lang="en-GB" sz="2000" i="1" dirty="0" err="1" smtClean="0"/>
              <a:t>Earthcare</a:t>
            </a:r>
            <a:r>
              <a:rPr lang="en-GB" sz="2000" i="1" dirty="0" smtClean="0"/>
              <a:t>: Women and the Environment</a:t>
            </a:r>
            <a:r>
              <a:rPr lang="en-GB" sz="2000" dirty="0" smtClean="0"/>
              <a:t> (New York: </a:t>
            </a:r>
            <a:r>
              <a:rPr lang="en-GB" sz="2000" dirty="0" err="1" smtClean="0"/>
              <a:t>Routledge</a:t>
            </a:r>
            <a:r>
              <a:rPr lang="en-GB" sz="2000" dirty="0" smtClean="0"/>
              <a:t>, 1996), p.217.</a:t>
            </a:r>
          </a:p>
          <a:p>
            <a:pPr>
              <a:buNone/>
            </a:pPr>
            <a:endParaRPr lang="en-GB" dirty="0"/>
          </a:p>
        </p:txBody>
      </p:sp>
      <p:sp>
        <p:nvSpPr>
          <p:cNvPr id="4" name="Rectangle 3"/>
          <p:cNvSpPr/>
          <p:nvPr/>
        </p:nvSpPr>
        <p:spPr>
          <a:xfrm>
            <a:off x="2286000" y="2828836"/>
            <a:ext cx="4572000" cy="369332"/>
          </a:xfrm>
          <a:prstGeom prst="rect">
            <a:avLst/>
          </a:prstGeom>
        </p:spPr>
        <p:txBody>
          <a:bodyPr>
            <a:spAutoFit/>
          </a:bodyPr>
          <a:lstStyle/>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r>
              <a:rPr lang="en-GB" dirty="0" smtClean="0"/>
              <a:t>	“The line between empowerment and paternalism is as difficult to identify as the boundary between guidance and domination, although these relations might all be </a:t>
            </a:r>
            <a:r>
              <a:rPr lang="en-GB" dirty="0" err="1" smtClean="0"/>
              <a:t>labeled</a:t>
            </a:r>
            <a:r>
              <a:rPr lang="en-GB" dirty="0" smtClean="0"/>
              <a:t> ‘caring’”</a:t>
            </a:r>
          </a:p>
          <a:p>
            <a:pPr>
              <a:buNone/>
            </a:pPr>
            <a:r>
              <a:rPr lang="en-GB" dirty="0" smtClean="0"/>
              <a:t>	</a:t>
            </a:r>
            <a:r>
              <a:rPr lang="en-GB" sz="2000" dirty="0" smtClean="0"/>
              <a:t>Chris J. Cuomo, </a:t>
            </a:r>
            <a:r>
              <a:rPr lang="en-GB" sz="2000" i="1" dirty="0" smtClean="0"/>
              <a:t>Feminism and Ecological Communities: An Ethic of Flourishing</a:t>
            </a:r>
            <a:r>
              <a:rPr lang="en-GB" sz="2000" dirty="0" smtClean="0"/>
              <a:t> (London: </a:t>
            </a:r>
            <a:r>
              <a:rPr lang="en-GB" sz="2000" dirty="0" err="1" smtClean="0"/>
              <a:t>Routledge</a:t>
            </a:r>
            <a:r>
              <a:rPr lang="en-GB" sz="2000" dirty="0" smtClean="0"/>
              <a:t>, 1998) p.129</a:t>
            </a:r>
            <a:endParaRPr lang="en-GB"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908720"/>
            <a:ext cx="8229600" cy="5217443"/>
          </a:xfrm>
        </p:spPr>
        <p:txBody>
          <a:bodyPr>
            <a:normAutofit fontScale="92500" lnSpcReduction="20000"/>
          </a:bodyPr>
          <a:lstStyle/>
          <a:p>
            <a:pPr>
              <a:buNone/>
            </a:pPr>
            <a:r>
              <a:rPr lang="en-GB" dirty="0" smtClean="0"/>
              <a:t>	“women’s skills developed beyond her famed endurance and purveyance of care and wellbeing. She learned the ways of plants. She learned the ways of other creatures of the land, air and sea. She learned them in a spirit of recognition and respect. And with a similar spirit, she partook of them”</a:t>
            </a:r>
          </a:p>
          <a:p>
            <a:pPr>
              <a:buNone/>
            </a:pPr>
            <a:r>
              <a:rPr lang="en-GB" dirty="0" smtClean="0"/>
              <a:t>	</a:t>
            </a:r>
            <a:r>
              <a:rPr lang="en-GB" sz="2200" dirty="0" err="1" smtClean="0"/>
              <a:t>Andrée</a:t>
            </a:r>
            <a:r>
              <a:rPr lang="en-GB" sz="2200" dirty="0" smtClean="0"/>
              <a:t> Collard with Joyce </a:t>
            </a:r>
            <a:r>
              <a:rPr lang="en-GB" sz="2200" dirty="0" err="1" smtClean="0"/>
              <a:t>Contrucci</a:t>
            </a:r>
            <a:r>
              <a:rPr lang="en-GB" sz="2200" dirty="0" smtClean="0"/>
              <a:t>, </a:t>
            </a:r>
            <a:r>
              <a:rPr lang="en-GB" sz="2200" i="1" dirty="0" smtClean="0"/>
              <a:t>Rape of the Wild: Man’s Violence against Animals and the Earth</a:t>
            </a:r>
            <a:r>
              <a:rPr lang="en-GB" sz="2200" dirty="0" smtClean="0"/>
              <a:t> (London: The Women’s Press, 1988)</a:t>
            </a:r>
            <a:r>
              <a:rPr lang="en-GB" sz="2200" i="1" dirty="0" smtClean="0"/>
              <a:t> </a:t>
            </a:r>
            <a:r>
              <a:rPr lang="en-GB" sz="2200" dirty="0" smtClean="0"/>
              <a:t>11</a:t>
            </a:r>
          </a:p>
          <a:p>
            <a:pPr>
              <a:buNone/>
            </a:pPr>
            <a:endParaRPr lang="en-GB" sz="2600" dirty="0" smtClean="0"/>
          </a:p>
          <a:p>
            <a:pPr>
              <a:buNone/>
            </a:pPr>
            <a:r>
              <a:rPr lang="en-GB" sz="2800" dirty="0" smtClean="0"/>
              <a:t>	</a:t>
            </a:r>
            <a:r>
              <a:rPr lang="en-GB" sz="3000" dirty="0" smtClean="0"/>
              <a:t>“Pregnancies and child-bearing … are a woman’s link to the natural world and the hunted animals that are part of that world”</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548680"/>
            <a:ext cx="8229600" cy="5577483"/>
          </a:xfrm>
        </p:spPr>
        <p:txBody>
          <a:bodyPr>
            <a:normAutofit fontScale="92500" lnSpcReduction="20000"/>
          </a:bodyPr>
          <a:lstStyle/>
          <a:p>
            <a:pPr>
              <a:buNone/>
            </a:pPr>
            <a:r>
              <a:rPr lang="en-GB" dirty="0" smtClean="0"/>
              <a:t>	</a:t>
            </a:r>
          </a:p>
          <a:p>
            <a:pPr>
              <a:buNone/>
            </a:pPr>
            <a:r>
              <a:rPr lang="en-GB" dirty="0" smtClean="0"/>
              <a:t>	“the actuality of caring for the concrete needs of others gives rise to a morality of relatedness among ordinary women, and this sense of kinship seems to extend to the natural world” </a:t>
            </a:r>
          </a:p>
          <a:p>
            <a:pPr>
              <a:buNone/>
            </a:pPr>
            <a:r>
              <a:rPr lang="en-GB" dirty="0" smtClean="0"/>
              <a:t>	</a:t>
            </a:r>
            <a:r>
              <a:rPr lang="en-GB" sz="2000" dirty="0" smtClean="0"/>
              <a:t>Ariel </a:t>
            </a:r>
            <a:r>
              <a:rPr lang="en-GB" sz="2000" dirty="0" err="1" smtClean="0"/>
              <a:t>Salleh</a:t>
            </a:r>
            <a:r>
              <a:rPr lang="en-GB" sz="2000" dirty="0" smtClean="0"/>
              <a:t>, “Class, Race, and Gender Discourse in the </a:t>
            </a:r>
            <a:r>
              <a:rPr lang="en-GB" sz="2000" dirty="0" err="1" smtClean="0"/>
              <a:t>Ecofeminism</a:t>
            </a:r>
            <a:r>
              <a:rPr lang="en-GB" sz="2000" dirty="0" smtClean="0"/>
              <a:t>/Deep Ecology Debate”, </a:t>
            </a:r>
            <a:r>
              <a:rPr lang="en-GB" sz="2000" i="1" dirty="0" smtClean="0"/>
              <a:t>Postmodern Environmental Ethics</a:t>
            </a:r>
            <a:r>
              <a:rPr lang="en-GB" sz="2000" dirty="0" smtClean="0"/>
              <a:t>, ed. Max </a:t>
            </a:r>
            <a:r>
              <a:rPr lang="en-GB" sz="2000" dirty="0" err="1" smtClean="0"/>
              <a:t>Oelschlaeger</a:t>
            </a:r>
            <a:r>
              <a:rPr lang="en-GB" sz="2000" dirty="0" smtClean="0"/>
              <a:t> (Albany: State University of New York Press, 1995), p.82.</a:t>
            </a:r>
          </a:p>
          <a:p>
            <a:pPr>
              <a:buNone/>
            </a:pPr>
            <a:r>
              <a:rPr lang="en-GB" dirty="0" smtClean="0"/>
              <a:t>	</a:t>
            </a:r>
          </a:p>
          <a:p>
            <a:pPr>
              <a:buNone/>
            </a:pPr>
            <a:r>
              <a:rPr lang="en-GB" dirty="0" smtClean="0"/>
              <a:t>	“social construction and essentialism are not necessarily opposed concepts” </a:t>
            </a:r>
          </a:p>
          <a:p>
            <a:pPr>
              <a:buNone/>
            </a:pPr>
            <a:r>
              <a:rPr lang="en-GB" dirty="0" smtClean="0"/>
              <a:t>	</a:t>
            </a:r>
            <a:r>
              <a:rPr lang="en-GB" sz="2200" dirty="0" err="1" smtClean="0"/>
              <a:t>Catriona</a:t>
            </a:r>
            <a:r>
              <a:rPr lang="en-GB" sz="2200" dirty="0" smtClean="0"/>
              <a:t> Sandilands, </a:t>
            </a:r>
            <a:r>
              <a:rPr lang="en-GB" sz="2200" i="1" dirty="0" smtClean="0"/>
              <a:t>The Good-Natured Feminist: </a:t>
            </a:r>
            <a:r>
              <a:rPr lang="en-GB" sz="2200" i="1" dirty="0" err="1" smtClean="0"/>
              <a:t>Ecofeminism</a:t>
            </a:r>
            <a:r>
              <a:rPr lang="en-GB" sz="2200" i="1" dirty="0" smtClean="0"/>
              <a:t> and the Quest for Democracy</a:t>
            </a:r>
            <a:r>
              <a:rPr lang="en-GB" sz="2200" dirty="0" smtClean="0"/>
              <a:t> (Minneapolis: University of Minnesota Press, 1999), p.71. </a:t>
            </a:r>
          </a:p>
          <a:p>
            <a:pPr>
              <a:buNone/>
            </a:pPr>
            <a:endParaRPr lang="en-GB" dirty="0" smtClean="0"/>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TotalTime>
  <Words>616</Words>
  <Application>Microsoft Office PowerPoint</Application>
  <PresentationFormat>On-screen Show (4:3)</PresentationFormat>
  <Paragraphs>86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Batang</vt:lpstr>
      <vt:lpstr>Calibri</vt:lpstr>
      <vt:lpstr>Aharoni</vt:lpstr>
      <vt:lpstr>Lucida Calligraphy</vt:lpstr>
      <vt:lpstr>Office Theme</vt:lpstr>
      <vt:lpstr>Borrowing the World from our Children Gender, Posterity and Well-being in the Climate Change Novel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adminuser</dc:creator>
  <cp:lastModifiedBy>AutoLogon</cp:lastModifiedBy>
  <cp:revision>67</cp:revision>
  <dcterms:created xsi:type="dcterms:W3CDTF">2011-02-25T10:21:36Z</dcterms:created>
  <dcterms:modified xsi:type="dcterms:W3CDTF">2012-03-30T15:35:08Z</dcterms:modified>
</cp:coreProperties>
</file>