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4"/>
  </p:notesMasterIdLst>
  <p:sldIdLst>
    <p:sldId id="256" r:id="rId2"/>
    <p:sldId id="258" r:id="rId3"/>
    <p:sldId id="275" r:id="rId4"/>
    <p:sldId id="257" r:id="rId5"/>
    <p:sldId id="260" r:id="rId6"/>
    <p:sldId id="276" r:id="rId7"/>
    <p:sldId id="267" r:id="rId8"/>
    <p:sldId id="262" r:id="rId9"/>
    <p:sldId id="264" r:id="rId10"/>
    <p:sldId id="263" r:id="rId11"/>
    <p:sldId id="266" r:id="rId12"/>
    <p:sldId id="268" r:id="rId13"/>
    <p:sldId id="265" r:id="rId14"/>
    <p:sldId id="280" r:id="rId15"/>
    <p:sldId id="269" r:id="rId16"/>
    <p:sldId id="270" r:id="rId17"/>
    <p:sldId id="278" r:id="rId18"/>
    <p:sldId id="271" r:id="rId19"/>
    <p:sldId id="277" r:id="rId20"/>
    <p:sldId id="273" r:id="rId21"/>
    <p:sldId id="274"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22" autoAdjust="0"/>
    <p:restoredTop sz="61989" autoAdjust="0"/>
  </p:normalViewPr>
  <p:slideViewPr>
    <p:cSldViewPr>
      <p:cViewPr varScale="1">
        <p:scale>
          <a:sx n="40" d="100"/>
          <a:sy n="40" d="100"/>
        </p:scale>
        <p:origin x="-130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0C252E-2018-4553-ADD9-DE33B5081155}" type="datetimeFigureOut">
              <a:rPr lang="en-GB" smtClean="0"/>
              <a:pPr/>
              <a:t>24/06/2015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B47387-7684-4A2C-88D7-6ACE489432F8}" type="slidenum">
              <a:rPr lang="en-GB" smtClean="0"/>
              <a:pPr/>
              <a:t>‹#›</a:t>
            </a:fld>
            <a:endParaRPr lang="en-GB"/>
          </a:p>
        </p:txBody>
      </p:sp>
    </p:spTree>
    <p:extLst>
      <p:ext uri="{BB962C8B-B14F-4D97-AF65-F5344CB8AC3E}">
        <p14:creationId xmlns:p14="http://schemas.microsoft.com/office/powerpoint/2010/main" val="3318099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1</a:t>
            </a:fld>
            <a:endParaRPr lang="en-GB"/>
          </a:p>
        </p:txBody>
      </p:sp>
    </p:spTree>
    <p:extLst>
      <p:ext uri="{BB962C8B-B14F-4D97-AF65-F5344CB8AC3E}">
        <p14:creationId xmlns:p14="http://schemas.microsoft.com/office/powerpoint/2010/main" val="184155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Help with maintenance of quality of life – situated wellbeing rather than normative idea of ‘recovery’.</a:t>
            </a:r>
          </a:p>
          <a:p>
            <a:endParaRPr lang="en-GB" dirty="0" smtClean="0"/>
          </a:p>
          <a:p>
            <a:r>
              <a:rPr lang="en-GB" b="0" baseline="0" dirty="0" smtClean="0"/>
              <a:t>Continuity of provision issue – important from perspective of mutual approach to recovery which implies </a:t>
            </a:r>
            <a:r>
              <a:rPr lang="en-GB" b="0" baseline="0" dirty="0" err="1" smtClean="0"/>
              <a:t>relationality</a:t>
            </a:r>
            <a:r>
              <a:rPr lang="en-GB" b="0" baseline="0" dirty="0" smtClean="0"/>
              <a:t> and an onus on friendships and relationships.</a:t>
            </a:r>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10</a:t>
            </a:fld>
            <a:endParaRPr lang="en-GB"/>
          </a:p>
        </p:txBody>
      </p:sp>
    </p:spTree>
    <p:extLst>
      <p:ext uri="{BB962C8B-B14F-4D97-AF65-F5344CB8AC3E}">
        <p14:creationId xmlns:p14="http://schemas.microsoft.com/office/powerpoint/2010/main" val="33072567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However, participants in these settings also described the helpfulness of the targeted provision in terms of commonality of experience and situation and mutual understanding relating to mental health (being “all in the same boat”) (see also Lewis, 2014).  They noted how this could allow for more openness, social connection and relationship-building.  For example, one participant said she felt that the fact that the project was mental health focused meant, “I don’t feel isolated; I feel I can be me, say what I want and share my views.”</a:t>
            </a:r>
          </a:p>
          <a:p>
            <a:endParaRPr lang="en-GB"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Allows for breaking of silences in areas of experience considered socially taboo, including through creative media.</a:t>
            </a:r>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11</a:t>
            </a:fld>
            <a:endParaRPr lang="en-GB"/>
          </a:p>
        </p:txBody>
      </p:sp>
    </p:spTree>
    <p:extLst>
      <p:ext uri="{BB962C8B-B14F-4D97-AF65-F5344CB8AC3E}">
        <p14:creationId xmlns:p14="http://schemas.microsoft.com/office/powerpoint/2010/main" val="25705836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t>Mutual understanding  - and ‘comfort zone’:</a:t>
            </a:r>
          </a:p>
          <a:p>
            <a:r>
              <a:rPr lang="en-GB" dirty="0" smtClean="0"/>
              <a:t>Question of whether could be unhelpful in respects in perpetuating marginality as people discouraged from progressing to mainstream provision.</a:t>
            </a:r>
          </a:p>
          <a:p>
            <a:endParaRPr lang="en-GB" dirty="0" smtClean="0"/>
          </a:p>
          <a:p>
            <a:r>
              <a:rPr lang="en-GB" dirty="0" smtClean="0"/>
              <a:t>MH</a:t>
            </a:r>
            <a:r>
              <a:rPr lang="en-GB" baseline="0" dirty="0" smtClean="0"/>
              <a:t> targeted provision  - debate about whether p</a:t>
            </a:r>
            <a:r>
              <a:rPr lang="en-GB" dirty="0" smtClean="0"/>
              <a:t>erpetuating</a:t>
            </a:r>
            <a:r>
              <a:rPr lang="en-GB" baseline="0" dirty="0" smtClean="0"/>
              <a:t> </a:t>
            </a:r>
            <a:r>
              <a:rPr lang="en-GB" b="0" dirty="0" smtClean="0"/>
              <a:t>s</a:t>
            </a:r>
            <a:r>
              <a:rPr lang="en-GB" dirty="0" smtClean="0"/>
              <a:t>ocial and medical </a:t>
            </a:r>
            <a:r>
              <a:rPr lang="en-GB" dirty="0" err="1" smtClean="0"/>
              <a:t>pathologisation</a:t>
            </a:r>
            <a:r>
              <a:rPr lang="en-GB" dirty="0" smtClean="0"/>
              <a:t> through participating in the discourse of mental</a:t>
            </a:r>
            <a:r>
              <a:rPr lang="en-GB" baseline="0" dirty="0" smtClean="0"/>
              <a:t> health and illness.</a:t>
            </a:r>
            <a:endParaRPr lang="en-GB" dirty="0" smtClean="0"/>
          </a:p>
          <a:p>
            <a:endParaRPr lang="en-GB" dirty="0" smtClean="0"/>
          </a:p>
          <a:p>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12</a:t>
            </a:fld>
            <a:endParaRPr lang="en-GB"/>
          </a:p>
        </p:txBody>
      </p:sp>
    </p:spTree>
    <p:extLst>
      <p:ext uri="{BB962C8B-B14F-4D97-AF65-F5344CB8AC3E}">
        <p14:creationId xmlns:p14="http://schemas.microsoft.com/office/powerpoint/2010/main" val="22681749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smtClean="0"/>
              <a:t>Discourse of ‘confidence and self esteem’ </a:t>
            </a:r>
            <a:r>
              <a:rPr lang="en-GB" sz="1100" b="0" dirty="0" smtClean="0"/>
              <a:t>associated</a:t>
            </a:r>
            <a:r>
              <a:rPr lang="en-GB" sz="1100" b="0" baseline="0" dirty="0" smtClean="0"/>
              <a:t> with </a:t>
            </a:r>
            <a:r>
              <a:rPr lang="en-GB" sz="1100" b="0" baseline="0" dirty="0" err="1" smtClean="0"/>
              <a:t>wb</a:t>
            </a:r>
            <a:r>
              <a:rPr lang="en-GB" sz="1100" b="0" baseline="0" dirty="0" smtClean="0"/>
              <a:t> agenda </a:t>
            </a:r>
            <a:r>
              <a:rPr lang="en-GB" sz="1100" b="1" dirty="0" smtClean="0"/>
              <a:t>– </a:t>
            </a:r>
            <a:r>
              <a:rPr lang="en-GB" sz="1100" b="0" dirty="0" smtClean="0"/>
              <a:t>may be particularly prevalent in the context of creative initiatives – how interpreted</a:t>
            </a:r>
            <a:r>
              <a:rPr lang="en-GB" sz="1100" b="0" baseline="0" dirty="0" smtClean="0"/>
              <a:t> and what are the implications of the discourse</a:t>
            </a:r>
            <a:r>
              <a:rPr lang="en-GB" sz="1100" b="0" dirty="0" smtClean="0"/>
              <a:t>.</a:t>
            </a:r>
          </a:p>
          <a:p>
            <a:r>
              <a:rPr lang="en-GB" sz="1100" b="1" dirty="0" smtClean="0"/>
              <a:t>“Social problems become repackaged as individual, psychological problems that require therapy.” (</a:t>
            </a:r>
            <a:r>
              <a:rPr lang="en-GB" sz="1100" b="1" dirty="0" err="1" smtClean="0"/>
              <a:t>Mirza</a:t>
            </a:r>
            <a:r>
              <a:rPr lang="en-GB" sz="1100" b="1" dirty="0" smtClean="0"/>
              <a:t>, 2006 p. 104) </a:t>
            </a:r>
            <a:r>
              <a:rPr lang="en-GB" sz="1100" b="0" i="0" u="none" strike="noStrike" kern="1200" baseline="0" dirty="0" smtClean="0">
                <a:solidFill>
                  <a:schemeClr val="tx1"/>
                </a:solidFill>
                <a:latin typeface="+mn-lt"/>
                <a:ea typeface="+mn-ea"/>
                <a:cs typeface="+mn-cs"/>
              </a:rPr>
              <a:t>the focus of policy turns to people’s emotional states and responses to the social world, rather than on improving the social world itself.</a:t>
            </a:r>
            <a:endParaRPr lang="en-GB" sz="11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100" b="1" dirty="0" smtClean="0"/>
              <a:t>Dangers of interpretation in which social context and lack of opportunities sublimated - </a:t>
            </a:r>
            <a:r>
              <a:rPr lang="en-GB" sz="1100" b="0" dirty="0" smtClean="0"/>
              <a:t>personal and individual psychological phenomena rather than a social structural</a:t>
            </a:r>
            <a:r>
              <a:rPr lang="en-GB" sz="1100" b="0" baseline="0" dirty="0" smtClean="0"/>
              <a:t> </a:t>
            </a:r>
            <a:r>
              <a:rPr lang="en-GB" sz="1100" b="0" dirty="0" smtClean="0"/>
              <a:t>ones. Particular</a:t>
            </a:r>
            <a:r>
              <a:rPr lang="en-GB" sz="1100" b="0" baseline="0" dirty="0" smtClean="0"/>
              <a:t> groups such as women seen as lacking in confidence and socially </a:t>
            </a:r>
            <a:r>
              <a:rPr lang="en-GB" sz="1100" b="0" baseline="0" dirty="0" err="1" smtClean="0"/>
              <a:t>pathologised</a:t>
            </a:r>
            <a:r>
              <a:rPr lang="en-GB" sz="1100" b="0"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100"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100" b="0" dirty="0" smtClean="0"/>
              <a:t>Wider implications - concern that an agenda of confidence</a:t>
            </a:r>
            <a:r>
              <a:rPr lang="en-GB" sz="1100" b="0" baseline="0" dirty="0" smtClean="0"/>
              <a:t> and self esteem is “</a:t>
            </a:r>
            <a:r>
              <a:rPr lang="en-GB" sz="1100" b="1" dirty="0" smtClean="0"/>
              <a:t>replacing the ‘creative,</a:t>
            </a:r>
            <a:r>
              <a:rPr lang="en-GB" sz="1100" b="1" baseline="0" dirty="0" smtClean="0"/>
              <a:t> intellectual, more radical and emancipatory purposes of adult </a:t>
            </a:r>
            <a:r>
              <a:rPr lang="en-GB" sz="1100" b="1" baseline="0" dirty="0" err="1" smtClean="0"/>
              <a:t>ed</a:t>
            </a:r>
            <a:r>
              <a:rPr lang="en-GB" sz="1100" b="0" baseline="0" dirty="0" smtClean="0"/>
              <a:t> with accompanying declines in liberal adult education and critical social studies within the social purpose tradition” (Lewis 2014 p. 359). So concern about ACL needing to create ‘s</a:t>
            </a:r>
            <a:r>
              <a:rPr lang="en-GB" sz="1100" b="0" dirty="0" smtClean="0"/>
              <a:t>ocially</a:t>
            </a:r>
            <a:r>
              <a:rPr lang="en-GB" sz="1100" b="0" baseline="0" dirty="0" smtClean="0"/>
              <a:t> aware spaces not just social spaces’ as Greg Coyne (2011) of WEA has put it and how to facilitate that.</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100"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100" b="0" baseline="0" dirty="0" smtClean="0"/>
              <a:t>And concern about areas where curriculum offer has shrunk.</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100" b="0" baseline="0" dirty="0" smtClean="0"/>
          </a:p>
        </p:txBody>
      </p:sp>
      <p:sp>
        <p:nvSpPr>
          <p:cNvPr id="4" name="Slide Number Placeholder 3"/>
          <p:cNvSpPr>
            <a:spLocks noGrp="1"/>
          </p:cNvSpPr>
          <p:nvPr>
            <p:ph type="sldNum" sz="quarter" idx="10"/>
          </p:nvPr>
        </p:nvSpPr>
        <p:spPr/>
        <p:txBody>
          <a:bodyPr/>
          <a:lstStyle/>
          <a:p>
            <a:fld id="{0DB47387-7684-4A2C-88D7-6ACE489432F8}" type="slidenum">
              <a:rPr lang="en-GB" smtClean="0"/>
              <a:pPr/>
              <a:t>13</a:t>
            </a:fld>
            <a:endParaRPr lang="en-GB"/>
          </a:p>
        </p:txBody>
      </p:sp>
    </p:spTree>
    <p:extLst>
      <p:ext uri="{BB962C8B-B14F-4D97-AF65-F5344CB8AC3E}">
        <p14:creationId xmlns:p14="http://schemas.microsoft.com/office/powerpoint/2010/main" val="5928280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Tx/>
              <a:buChar char="-"/>
            </a:pPr>
            <a:r>
              <a:rPr lang="en-GB" sz="1200" b="1" dirty="0" smtClean="0"/>
              <a:t>Strong theme among participants and practitioners</a:t>
            </a:r>
          </a:p>
          <a:p>
            <a:pPr>
              <a:buFontTx/>
              <a:buChar char="-"/>
            </a:pPr>
            <a:r>
              <a:rPr lang="en-GB" sz="1200" b="1" dirty="0" smtClean="0"/>
              <a:t>Slippage between ‘confidence’ in relation to subject and personal/social confidence</a:t>
            </a:r>
          </a:p>
          <a:p>
            <a:pPr>
              <a:buFontTx/>
              <a:buNone/>
            </a:pPr>
            <a:r>
              <a:rPr lang="en-GB" sz="1200" b="1" dirty="0" smtClean="0"/>
              <a:t>- Situated</a:t>
            </a:r>
            <a:r>
              <a:rPr lang="en-GB" sz="1200" dirty="0" smtClean="0"/>
              <a:t> – dependent</a:t>
            </a:r>
            <a:r>
              <a:rPr lang="en-GB" sz="1200" baseline="0" dirty="0" smtClean="0"/>
              <a:t> on social context and relationships rather than as an inherent personality trait and is therefore open to change. Relevant from perspective of mutuality in ACL settings and again highlighting need for provision to be on-going and idea of relational agency and having a base for action.</a:t>
            </a:r>
            <a:endParaRPr lang="en-GB" sz="1200" dirty="0" smtClean="0"/>
          </a:p>
          <a:p>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14</a:t>
            </a:fld>
            <a:endParaRPr lang="en-GB"/>
          </a:p>
        </p:txBody>
      </p:sp>
    </p:spTree>
    <p:extLst>
      <p:ext uri="{BB962C8B-B14F-4D97-AF65-F5344CB8AC3E}">
        <p14:creationId xmlns:p14="http://schemas.microsoft.com/office/powerpoint/2010/main" val="29486682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Increase focus and funding </a:t>
            </a:r>
            <a:r>
              <a:rPr lang="en-GB" dirty="0" smtClean="0"/>
              <a:t>–</a:t>
            </a:r>
            <a:r>
              <a:rPr lang="en-GB" baseline="0" dirty="0" smtClean="0"/>
              <a:t> public health perspective</a:t>
            </a:r>
            <a:endParaRPr lang="en-GB" dirty="0" smtClean="0"/>
          </a:p>
          <a:p>
            <a:r>
              <a:rPr lang="en-GB" dirty="0" smtClean="0"/>
              <a:t>Wellbeing agenda – valuing of art and other</a:t>
            </a:r>
            <a:r>
              <a:rPr lang="en-GB" baseline="0" dirty="0" smtClean="0"/>
              <a:t> kinds of creativity as more onus is put on it in society</a:t>
            </a:r>
          </a:p>
          <a:p>
            <a:r>
              <a:rPr lang="en-GB" baseline="0" dirty="0" smtClean="0"/>
              <a:t>Or if becomes vehicle for wellbeing does that devalue the art work in itself as the “quality of art becomes secondary to the social policy objective and art is seen as only worthwhile when it makes you feel better” (</a:t>
            </a:r>
            <a:r>
              <a:rPr lang="en-GB" baseline="0" dirty="0" err="1" smtClean="0"/>
              <a:t>Mirza</a:t>
            </a:r>
            <a:r>
              <a:rPr lang="en-GB" baseline="0" dirty="0" smtClean="0"/>
              <a:t>, 2006 p. 107).</a:t>
            </a:r>
          </a:p>
          <a:p>
            <a:endParaRPr lang="en-GB" b="0" baseline="0" dirty="0" smtClean="0"/>
          </a:p>
          <a:p>
            <a:r>
              <a:rPr lang="en-GB" b="0" baseline="0" dirty="0" smtClean="0"/>
              <a:t>Critics have pointed out that if the focus is on “using the arts to express a greater truth about ourselves” (ibid p. 105-6), the artistic process can be painful  in which case it may be counterproductive to wellbeing at </a:t>
            </a:r>
            <a:r>
              <a:rPr lang="en-GB" b="0" baseline="0" dirty="0" err="1" smtClean="0"/>
              <a:t>amy</a:t>
            </a:r>
            <a:r>
              <a:rPr lang="en-GB" b="0" baseline="0" dirty="0" smtClean="0"/>
              <a:t> particular point in time and more likely to “nurture negative emotional states such as anger [and] depression” (ibid).</a:t>
            </a:r>
          </a:p>
          <a:p>
            <a:endParaRPr lang="en-GB" b="0" baseline="0" dirty="0" smtClean="0"/>
          </a:p>
          <a:p>
            <a:r>
              <a:rPr lang="en-GB" b="0" baseline="0" dirty="0" smtClean="0"/>
              <a:t>So educational objectives and wellbeing ones may conflict.</a:t>
            </a:r>
          </a:p>
          <a:p>
            <a:endParaRPr lang="en-GB" b="0" baseline="0" dirty="0" smtClean="0"/>
          </a:p>
          <a:p>
            <a:r>
              <a:rPr lang="en-GB" b="0" baseline="0" dirty="0" smtClean="0"/>
              <a:t>“When the arts are turned into a healing instrument, they may lose the capacity to shock, surprise, disturb and challenge our worldview” (ibid p. 108).</a:t>
            </a:r>
          </a:p>
          <a:p>
            <a:endParaRPr lang="en-GB" b="0" baseline="0" dirty="0" smtClean="0"/>
          </a:p>
          <a:p>
            <a:r>
              <a:rPr lang="en-GB" b="1" baseline="0" dirty="0" smtClean="0"/>
              <a:t>“Your interpretation</a:t>
            </a:r>
            <a:r>
              <a:rPr lang="en-GB" b="0" baseline="0" dirty="0" smtClean="0"/>
              <a:t>” (support worker) – it’s all good.</a:t>
            </a:r>
          </a:p>
          <a:p>
            <a:r>
              <a:rPr lang="en-GB" b="1" baseline="0" dirty="0" smtClean="0"/>
              <a:t>No criticism </a:t>
            </a:r>
            <a:r>
              <a:rPr lang="en-GB" b="0" baseline="0" dirty="0" smtClean="0"/>
              <a:t>– “like driving with the brakes on” (targeted art courses tutor). </a:t>
            </a:r>
          </a:p>
          <a:p>
            <a:r>
              <a:rPr lang="en-GB" b="1" baseline="0" dirty="0" smtClean="0"/>
              <a:t>No pressure </a:t>
            </a:r>
            <a:r>
              <a:rPr lang="en-GB" b="0" baseline="0" dirty="0" smtClean="0"/>
              <a:t>– strong theme relating to contextual factors supporting wellbeing and recovery.</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1" dirty="0" smtClean="0"/>
              <a:t>‘Anything worth doing is worth doing badly’ – combatting hyper perfectionism </a:t>
            </a:r>
            <a:r>
              <a:rPr lang="en-GB" sz="1200" b="0" dirty="0" smtClean="0"/>
              <a:t>through art work (just “splashing the paint on” (</a:t>
            </a:r>
            <a:r>
              <a:rPr lang="en-GB" sz="1200" b="0" dirty="0" err="1" smtClean="0"/>
              <a:t>reablement</a:t>
            </a:r>
            <a:r>
              <a:rPr lang="en-GB" sz="1200" b="0" dirty="0" smtClean="0"/>
              <a:t> art </a:t>
            </a:r>
            <a:r>
              <a:rPr lang="en-GB" sz="1200" b="0" smtClean="0"/>
              <a:t>group student)).</a:t>
            </a:r>
            <a:endParaRPr lang="en-GB" sz="1200" b="1" dirty="0" smtClean="0"/>
          </a:p>
          <a:p>
            <a:endParaRPr lang="en-GB" b="0" baseline="0" dirty="0" smtClean="0"/>
          </a:p>
        </p:txBody>
      </p:sp>
      <p:sp>
        <p:nvSpPr>
          <p:cNvPr id="4" name="Slide Number Placeholder 3"/>
          <p:cNvSpPr>
            <a:spLocks noGrp="1"/>
          </p:cNvSpPr>
          <p:nvPr>
            <p:ph type="sldNum" sz="quarter" idx="10"/>
          </p:nvPr>
        </p:nvSpPr>
        <p:spPr/>
        <p:txBody>
          <a:bodyPr/>
          <a:lstStyle/>
          <a:p>
            <a:fld id="{0DB47387-7684-4A2C-88D7-6ACE489432F8}" type="slidenum">
              <a:rPr lang="en-GB" smtClean="0"/>
              <a:pPr/>
              <a:t>15</a:t>
            </a:fld>
            <a:endParaRPr lang="en-GB"/>
          </a:p>
        </p:txBody>
      </p:sp>
    </p:spTree>
    <p:extLst>
      <p:ext uri="{BB962C8B-B14F-4D97-AF65-F5344CB8AC3E}">
        <p14:creationId xmlns:p14="http://schemas.microsoft.com/office/powerpoint/2010/main" val="568480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dirty="0" smtClean="0"/>
              <a:t>A process that “allows you to move through things and come out in a different place.” </a:t>
            </a:r>
          </a:p>
          <a:p>
            <a:pPr marL="0" indent="0">
              <a:buNone/>
            </a:pPr>
            <a:endParaRPr lang="en-GB" dirty="0" smtClean="0"/>
          </a:p>
          <a:p>
            <a:pPr marL="0" indent="0">
              <a:buNone/>
            </a:pPr>
            <a:r>
              <a:rPr lang="en-GB" dirty="0" smtClean="0"/>
              <a:t>art helping with anxiety and therefore decision-making;</a:t>
            </a:r>
          </a:p>
          <a:p>
            <a:pPr marL="0" indent="0">
              <a:buNone/>
            </a:pPr>
            <a:endParaRPr lang="en-GB" dirty="0" smtClean="0"/>
          </a:p>
          <a:p>
            <a:pPr marL="0" indent="0">
              <a:buNone/>
            </a:pPr>
            <a:r>
              <a:rPr lang="en-GB" dirty="0" smtClean="0"/>
              <a:t>A process that “allows you to move through things and come out in a different place.” </a:t>
            </a:r>
          </a:p>
          <a:p>
            <a:pPr marL="0" indent="0">
              <a:buNone/>
            </a:pPr>
            <a:endParaRPr lang="en-GB" dirty="0" smtClean="0"/>
          </a:p>
          <a:p>
            <a:pPr marL="0" indent="0">
              <a:buNone/>
            </a:pPr>
            <a:endParaRPr lang="en-GB" dirty="0" smtClean="0"/>
          </a:p>
          <a:p>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16</a:t>
            </a:fld>
            <a:endParaRPr lang="en-GB"/>
          </a:p>
        </p:txBody>
      </p:sp>
    </p:spTree>
    <p:extLst>
      <p:ext uri="{BB962C8B-B14F-4D97-AF65-F5344CB8AC3E}">
        <p14:creationId xmlns:p14="http://schemas.microsoft.com/office/powerpoint/2010/main" val="41318961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But could be seen as a way of placating people so as not to deal with the real problems?</a:t>
            </a:r>
          </a:p>
          <a:p>
            <a:endParaRPr lang="en-GB" dirty="0" smtClean="0"/>
          </a:p>
          <a:p>
            <a:r>
              <a:rPr lang="en-GB" dirty="0" smtClean="0"/>
              <a:t>Raises questions about using creativity to “manage our emotional lives” (ibid, p.</a:t>
            </a:r>
            <a:r>
              <a:rPr lang="en-GB" baseline="0" dirty="0" smtClean="0"/>
              <a:t> 106)</a:t>
            </a:r>
            <a:r>
              <a:rPr lang="en-GB" dirty="0" smtClean="0"/>
              <a:t>.</a:t>
            </a:r>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17</a:t>
            </a:fld>
            <a:endParaRPr lang="en-GB"/>
          </a:p>
        </p:txBody>
      </p:sp>
    </p:spTree>
    <p:extLst>
      <p:ext uri="{BB962C8B-B14F-4D97-AF65-F5344CB8AC3E}">
        <p14:creationId xmlns:p14="http://schemas.microsoft.com/office/powerpoint/2010/main" val="18486149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Context domestic abuse.</a:t>
            </a:r>
          </a:p>
          <a:p>
            <a:r>
              <a:rPr lang="en-GB" dirty="0" smtClean="0"/>
              <a:t>Creative particular role – generate intimacy, help break down social barriers, be a kind of social lubricant - address issues relating to mental health through the creative work itself</a:t>
            </a:r>
            <a:r>
              <a:rPr lang="en-GB" baseline="0" dirty="0" smtClean="0"/>
              <a:t> and through group processes.</a:t>
            </a:r>
          </a:p>
          <a:p>
            <a:endParaRPr lang="en-GB" baseline="0" dirty="0" smtClean="0"/>
          </a:p>
          <a:p>
            <a:r>
              <a:rPr lang="en-GB" sz="1200" kern="1200" dirty="0" smtClean="0">
                <a:solidFill>
                  <a:schemeClr val="tx1"/>
                </a:solidFill>
                <a:effectLst/>
                <a:latin typeface="+mn-lt"/>
                <a:ea typeface="+mn-ea"/>
                <a:cs typeface="+mn-cs"/>
              </a:rPr>
              <a:t>Extract illustrates how this tutor’s interview account conveyed a sense of mutual empowerment through working with the groups as she described being buoyed up by her students and the creative and group support processes through which she thought the ACL provision helped students actively to deal with the problems in their lives. </a:t>
            </a:r>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18</a:t>
            </a:fld>
            <a:endParaRPr lang="en-GB"/>
          </a:p>
        </p:txBody>
      </p:sp>
    </p:spTree>
    <p:extLst>
      <p:ext uri="{BB962C8B-B14F-4D97-AF65-F5344CB8AC3E}">
        <p14:creationId xmlns:p14="http://schemas.microsoft.com/office/powerpoint/2010/main" val="33720951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Creative classroom “model[ling] a social system</a:t>
            </a:r>
            <a:r>
              <a:rPr lang="en-GB" dirty="0" smtClean="0"/>
              <a:t> that empowers people</a:t>
            </a:r>
            <a:r>
              <a:rPr lang="en-GB" baseline="0" dirty="0" smtClean="0"/>
              <a:t> to assess their own needs and create their own solutions” (McKinney, 2012 p. 121).</a:t>
            </a:r>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19</a:t>
            </a:fld>
            <a:endParaRPr lang="en-GB"/>
          </a:p>
        </p:txBody>
      </p:sp>
    </p:spTree>
    <p:extLst>
      <p:ext uri="{BB962C8B-B14F-4D97-AF65-F5344CB8AC3E}">
        <p14:creationId xmlns:p14="http://schemas.microsoft.com/office/powerpoint/2010/main" val="2463764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Brief background: project concerned with mutual processes through which various creative practices in ACL and participatory arts settings affected</a:t>
            </a:r>
            <a:r>
              <a:rPr lang="en-GB" baseline="0" dirty="0" smtClean="0"/>
              <a:t> wellbeing and mental health recovery.</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Creative practices – painting and drawing, jewellery-making and creative writing – some targeted for </a:t>
            </a:r>
            <a:r>
              <a:rPr lang="en-GB" baseline="0" dirty="0" err="1" smtClean="0"/>
              <a:t>mh</a:t>
            </a:r>
            <a:r>
              <a:rPr lang="en-GB" baseline="0" dirty="0" smtClean="0"/>
              <a:t>, some weren’t.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Partnership between University of Wolverhampton, range of other universities, WEA and two participatory arts organisations in London that are targeted for </a:t>
            </a:r>
            <a:r>
              <a:rPr lang="en-GB" baseline="0" dirty="0" err="1" smtClean="0"/>
              <a:t>mh</a:t>
            </a:r>
            <a:r>
              <a:rPr lang="en-GB"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Employed qualitative methods: participant observation, interviews and focus groups.</a:t>
            </a:r>
            <a:endParaRPr lang="en-GB" dirty="0" smtClean="0"/>
          </a:p>
          <a:p>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2</a:t>
            </a:fld>
            <a:endParaRPr lang="en-GB"/>
          </a:p>
        </p:txBody>
      </p:sp>
    </p:spTree>
    <p:extLst>
      <p:ext uri="{BB962C8B-B14F-4D97-AF65-F5344CB8AC3E}">
        <p14:creationId xmlns:p14="http://schemas.microsoft.com/office/powerpoint/2010/main" val="6579486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0" dirty="0" smtClean="0"/>
              <a:t>Women’s craft circles – traditionally way for women to get together and support one another. But revival.</a:t>
            </a:r>
          </a:p>
          <a:p>
            <a:pPr marL="0" marR="0" indent="0" algn="l" defTabSz="914400" rtl="0" eaLnBrk="1" fontAlgn="auto" latinLnBrk="0" hangingPunct="1">
              <a:lnSpc>
                <a:spcPct val="100000"/>
              </a:lnSpc>
              <a:spcBef>
                <a:spcPts val="0"/>
              </a:spcBef>
              <a:spcAft>
                <a:spcPts val="0"/>
              </a:spcAft>
              <a:buClrTx/>
              <a:buSzTx/>
              <a:buFontTx/>
              <a:buNone/>
              <a:tabLst/>
              <a:defRPr/>
            </a:pPr>
            <a:endParaRPr lang="en-GB"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0" dirty="0" smtClean="0"/>
              <a:t>Regressive move signalling traditional domesticity and women’s place in the home or subversive femininity which reclaims and </a:t>
            </a:r>
            <a:r>
              <a:rPr lang="en-GB" b="0" dirty="0" err="1" smtClean="0"/>
              <a:t>revalues</a:t>
            </a:r>
            <a:r>
              <a:rPr lang="en-GB" b="0" dirty="0" smtClean="0"/>
              <a:t> women’s craft practices and takes normally private</a:t>
            </a:r>
            <a:r>
              <a:rPr lang="en-GB" b="0" baseline="0" dirty="0" smtClean="0"/>
              <a:t> sphere activity into the public sphere (e.g. public knitting events)? Termed </a:t>
            </a:r>
            <a:r>
              <a:rPr lang="en-GB" b="0" baseline="0" dirty="0" err="1" smtClean="0"/>
              <a:t>crafticism</a:t>
            </a:r>
            <a:r>
              <a:rPr lang="en-GB" b="0" baseline="0" dirty="0" smtClean="0"/>
              <a:t> – hand </a:t>
            </a:r>
            <a:r>
              <a:rPr lang="en-GB" baseline="0" dirty="0" smtClean="0"/>
              <a:t>made resistance to mass consumption and market values.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This slide – </a:t>
            </a:r>
            <a:r>
              <a:rPr lang="en-GB" b="0" baseline="0" dirty="0" smtClean="0"/>
              <a:t>challenging everyday expectations of submissive femininity; </a:t>
            </a:r>
            <a:r>
              <a:rPr lang="en-GB" baseline="0" dirty="0" smtClean="0"/>
              <a:t>challenging normative expectations of women – ‘banter’ and ‘having a laugh’ often seen as male reserve. “Finding voice.”</a:t>
            </a:r>
            <a:endParaRPr lang="en-GB" dirty="0" smtClean="0"/>
          </a:p>
          <a:p>
            <a:endParaRPr lang="en-GB" baseline="0" dirty="0" smtClean="0"/>
          </a:p>
          <a:p>
            <a:r>
              <a:rPr lang="en-GB" baseline="0" dirty="0" smtClean="0"/>
              <a:t>Last couple slides – how adult community learning , including creative learning, is often “implicitly taking a critical stance on power relationships inside and outside the classroom” even though the subject “is not explicitly focused on topics related to social justice, equity and other issues of social change” (</a:t>
            </a:r>
            <a:r>
              <a:rPr lang="en-GB" baseline="0" dirty="0" err="1" smtClean="0"/>
              <a:t>Belzer</a:t>
            </a:r>
            <a:r>
              <a:rPr lang="en-GB" baseline="0" dirty="0" smtClean="0"/>
              <a:t>, 2004 p. 5)?</a:t>
            </a:r>
          </a:p>
          <a:p>
            <a:endParaRPr lang="en-GB" baseline="0" dirty="0" smtClean="0"/>
          </a:p>
          <a:p>
            <a:endParaRPr lang="en-GB" baseline="0" dirty="0" smtClean="0"/>
          </a:p>
          <a:p>
            <a:endParaRPr lang="en-GB" baseline="0" dirty="0" smtClean="0"/>
          </a:p>
        </p:txBody>
      </p:sp>
      <p:sp>
        <p:nvSpPr>
          <p:cNvPr id="4" name="Slide Number Placeholder 3"/>
          <p:cNvSpPr>
            <a:spLocks noGrp="1"/>
          </p:cNvSpPr>
          <p:nvPr>
            <p:ph type="sldNum" sz="quarter" idx="10"/>
          </p:nvPr>
        </p:nvSpPr>
        <p:spPr/>
        <p:txBody>
          <a:bodyPr/>
          <a:lstStyle/>
          <a:p>
            <a:fld id="{0DB47387-7684-4A2C-88D7-6ACE489432F8}" type="slidenum">
              <a:rPr lang="en-GB" smtClean="0"/>
              <a:pPr/>
              <a:t>20</a:t>
            </a:fld>
            <a:endParaRPr lang="en-GB"/>
          </a:p>
        </p:txBody>
      </p:sp>
    </p:spTree>
    <p:extLst>
      <p:ext uri="{BB962C8B-B14F-4D97-AF65-F5344CB8AC3E}">
        <p14:creationId xmlns:p14="http://schemas.microsoft.com/office/powerpoint/2010/main" val="29729030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21</a:t>
            </a:fld>
            <a:endParaRPr lang="en-GB"/>
          </a:p>
        </p:txBody>
      </p:sp>
    </p:spTree>
    <p:extLst>
      <p:ext uri="{BB962C8B-B14F-4D97-AF65-F5344CB8AC3E}">
        <p14:creationId xmlns:p14="http://schemas.microsoft.com/office/powerpoint/2010/main" val="267127941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22</a:t>
            </a:fld>
            <a:endParaRPr lang="en-GB"/>
          </a:p>
        </p:txBody>
      </p:sp>
    </p:spTree>
    <p:extLst>
      <p:ext uri="{BB962C8B-B14F-4D97-AF65-F5344CB8AC3E}">
        <p14:creationId xmlns:p14="http://schemas.microsoft.com/office/powerpoint/2010/main" val="3144156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kern="1200" dirty="0" smtClean="0">
                <a:solidFill>
                  <a:schemeClr val="tx1"/>
                </a:solidFill>
                <a:effectLst/>
                <a:latin typeface="+mn-lt"/>
                <a:ea typeface="+mn-ea"/>
                <a:cs typeface="+mn-cs"/>
              </a:rPr>
              <a:t>Dilemmas of imposing wellbeing or mental health lens on ACL</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dirty="0" smtClean="0">
                <a:solidFill>
                  <a:schemeClr val="tx1"/>
                </a:solidFill>
                <a:effectLst/>
                <a:latin typeface="+mn-lt"/>
                <a:ea typeface="+mn-ea"/>
                <a:cs typeface="+mn-cs"/>
              </a:rPr>
              <a:t>Wellbeing</a:t>
            </a:r>
            <a:r>
              <a:rPr lang="en-GB" sz="1200" b="0" kern="1200" baseline="0" dirty="0" smtClean="0">
                <a:solidFill>
                  <a:schemeClr val="tx1"/>
                </a:solidFill>
                <a:effectLst/>
                <a:latin typeface="+mn-lt"/>
                <a:ea typeface="+mn-ea"/>
                <a:cs typeface="+mn-cs"/>
              </a:rPr>
              <a:t> – often </a:t>
            </a:r>
            <a:r>
              <a:rPr lang="en-GB" dirty="0" smtClean="0"/>
              <a:t>means “placing</a:t>
            </a:r>
            <a:r>
              <a:rPr lang="en-GB" baseline="0" dirty="0" smtClean="0"/>
              <a:t> concern with promoting emotional and psychological changes relating to confidence, self esteem and happiness, for example, and social benefits such as friendships and a sense of solidarity” (Lewis, 2014 p. 359).</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smtClean="0"/>
              <a:t>Presentation – brief look at some of the research findings as they relate to some key policy and critical debates surrounding the mental health and wellbeing agenda for ACL. Touch on some findings relating to mutuality.</a:t>
            </a:r>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3</a:t>
            </a:fld>
            <a:endParaRPr lang="en-GB"/>
          </a:p>
        </p:txBody>
      </p:sp>
    </p:spTree>
    <p:extLst>
      <p:ext uri="{BB962C8B-B14F-4D97-AF65-F5344CB8AC3E}">
        <p14:creationId xmlns:p14="http://schemas.microsoft.com/office/powerpoint/2010/main" val="40428244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Participant in enablement group in context of discussing what the wider community could learn from the ways in which the art group was helping people learn how to cope better with emotions.</a:t>
            </a:r>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4</a:t>
            </a:fld>
            <a:endParaRPr lang="en-GB"/>
          </a:p>
        </p:txBody>
      </p:sp>
    </p:spTree>
    <p:extLst>
      <p:ext uri="{BB962C8B-B14F-4D97-AF65-F5344CB8AC3E}">
        <p14:creationId xmlns:p14="http://schemas.microsoft.com/office/powerpoint/2010/main" val="20255356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latin typeface="+mn-lt"/>
                <a:ea typeface="+mn-ea"/>
                <a:cs typeface="+mn-cs"/>
              </a:rPr>
              <a:t>Campaigning image from the WEA (Workers’ Educational Association) - </a:t>
            </a:r>
            <a:r>
              <a:rPr lang="en-GB" sz="1200" kern="1200" dirty="0" smtClean="0">
                <a:solidFill>
                  <a:schemeClr val="tx1"/>
                </a:solidFill>
                <a:latin typeface="+mn-lt"/>
                <a:ea typeface="+mn-ea"/>
                <a:cs typeface="+mn-cs"/>
              </a:rPr>
              <a:t> highlighting wider benefits of learning i.e. </a:t>
            </a:r>
            <a:r>
              <a:rPr lang="en-GB" sz="1200" kern="1200" baseline="0" dirty="0" smtClean="0">
                <a:solidFill>
                  <a:schemeClr val="tx1"/>
                </a:solidFill>
                <a:latin typeface="+mn-lt"/>
                <a:ea typeface="+mn-ea"/>
                <a:cs typeface="+mn-cs"/>
              </a:rPr>
              <a:t> wider value of ACL beyond its direct impact in economic terms and also thinking in terms of ripple effects beyond those actually attending the provision.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baseline="0" dirty="0" smtClean="0">
                <a:solidFill>
                  <a:schemeClr val="tx1"/>
                </a:solidFill>
                <a:latin typeface="+mn-lt"/>
                <a:ea typeface="+mn-ea"/>
                <a:cs typeface="+mn-cs"/>
              </a:rPr>
              <a:t>‘Wellbeing’ features. In addition mental health is strategically significant in social policy terms at present and is an area of targeted provision for organisations like the WEA.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b="0" dirty="0" smtClean="0"/>
              <a:t>Illustration highlights policy issue of balance between meeting economic employment &amp; skills agenda and wider social contribution of adult learning. Former tends to be prioritised in government policy in the area. (Lewis,</a:t>
            </a:r>
            <a:r>
              <a:rPr lang="en-GB" b="0" baseline="0" dirty="0" smtClean="0"/>
              <a:t> 2014)</a:t>
            </a:r>
            <a:endParaRPr lang="en-GB" b="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57F46E4-F364-48B9-A207-2B337E1B6B4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t>Moving more specifically to the MH and wellbeing agenda</a:t>
            </a:r>
          </a:p>
          <a:p>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6</a:t>
            </a:fld>
            <a:endParaRPr lang="en-GB"/>
          </a:p>
        </p:txBody>
      </p:sp>
    </p:spTree>
    <p:extLst>
      <p:ext uri="{BB962C8B-B14F-4D97-AF65-F5344CB8AC3E}">
        <p14:creationId xmlns:p14="http://schemas.microsoft.com/office/powerpoint/2010/main" val="606848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‘Hook’ to encourage initial participation among those seen to be potentially socially and educationally excluded. </a:t>
            </a:r>
          </a:p>
          <a:p>
            <a:pPr marL="0" marR="0" indent="0" algn="l" defTabSz="914400" rtl="0" eaLnBrk="1" fontAlgn="auto" latinLnBrk="0" hangingPunct="1">
              <a:lnSpc>
                <a:spcPct val="100000"/>
              </a:lnSpc>
              <a:spcBef>
                <a:spcPts val="0"/>
              </a:spcBef>
              <a:spcAft>
                <a:spcPts val="0"/>
              </a:spcAft>
              <a:buClrTx/>
              <a:buSzTx/>
              <a:buFontTx/>
              <a:buNone/>
              <a:tabLst/>
              <a:defRPr/>
            </a:pPr>
            <a:endParaRPr lang="en-GB" baseline="0" dirty="0" smtClean="0"/>
          </a:p>
          <a:p>
            <a:r>
              <a:rPr lang="en-GB" b="1" dirty="0" smtClean="0"/>
              <a:t>‘Soft subjects</a:t>
            </a:r>
            <a:r>
              <a:rPr lang="en-GB" dirty="0" smtClean="0"/>
              <a:t>’ – not graded but can chart own progress</a:t>
            </a:r>
          </a:p>
          <a:p>
            <a:r>
              <a:rPr lang="en-GB" dirty="0" smtClean="0"/>
              <a:t>Anybody can ‘</a:t>
            </a:r>
            <a:r>
              <a:rPr lang="en-GB" b="1" dirty="0" smtClean="0"/>
              <a:t>have a go’ – </a:t>
            </a:r>
            <a:r>
              <a:rPr lang="en-GB" b="0" dirty="0" smtClean="0"/>
              <a:t>conducive to confidence-building.</a:t>
            </a:r>
            <a:endParaRPr lang="en-GB"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b="1" dirty="0" smtClean="0"/>
              <a:t>Jewellery-making – can follow a pattern </a:t>
            </a:r>
            <a:r>
              <a:rPr lang="en-GB" sz="1200" b="0" dirty="0" smtClean="0"/>
              <a:t>don’t need artistic flair.</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b="0" dirty="0" smtClean="0"/>
              <a:t>Various questions:</a:t>
            </a:r>
            <a:endParaRPr lang="en-GB" sz="1200" b="1" dirty="0" smtClean="0"/>
          </a:p>
          <a:p>
            <a:endParaRPr lang="en-GB" dirty="0" smtClean="0"/>
          </a:p>
          <a:p>
            <a:endParaRPr lang="en-GB" baseline="0" dirty="0" smtClean="0"/>
          </a:p>
          <a:p>
            <a:endParaRPr lang="en-GB" dirty="0"/>
          </a:p>
        </p:txBody>
      </p:sp>
      <p:sp>
        <p:nvSpPr>
          <p:cNvPr id="4" name="Slide Number Placeholder 3"/>
          <p:cNvSpPr>
            <a:spLocks noGrp="1"/>
          </p:cNvSpPr>
          <p:nvPr>
            <p:ph type="sldNum" sz="quarter" idx="10"/>
          </p:nvPr>
        </p:nvSpPr>
        <p:spPr/>
        <p:txBody>
          <a:bodyPr/>
          <a:lstStyle/>
          <a:p>
            <a:fld id="{0DB47387-7684-4A2C-88D7-6ACE489432F8}" type="slidenum">
              <a:rPr lang="en-GB" smtClean="0"/>
              <a:pPr/>
              <a:t>7</a:t>
            </a:fld>
            <a:endParaRPr lang="en-GB"/>
          </a:p>
        </p:txBody>
      </p:sp>
    </p:spTree>
    <p:extLst>
      <p:ext uri="{BB962C8B-B14F-4D97-AF65-F5344CB8AC3E}">
        <p14:creationId xmlns:p14="http://schemas.microsoft.com/office/powerpoint/2010/main" val="20688000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t>Progression – </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dirty="0" smtClean="0">
                <a:solidFill>
                  <a:schemeClr val="tx1"/>
                </a:solidFill>
                <a:effectLst/>
                <a:latin typeface="+mn-lt"/>
                <a:ea typeface="+mn-ea"/>
                <a:cs typeface="+mn-cs"/>
              </a:rPr>
              <a:t>How can creative ACL</a:t>
            </a:r>
            <a:r>
              <a:rPr lang="en-GB" sz="1200" b="0" kern="1200" baseline="0" dirty="0" smtClean="0">
                <a:solidFill>
                  <a:schemeClr val="tx1"/>
                </a:solidFill>
                <a:effectLst/>
                <a:latin typeface="+mn-lt"/>
                <a:ea typeface="+mn-ea"/>
                <a:cs typeface="+mn-cs"/>
              </a:rPr>
              <a:t> best support this?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baseline="0" dirty="0" smtClean="0">
                <a:solidFill>
                  <a:schemeClr val="tx1"/>
                </a:solidFill>
                <a:effectLst/>
                <a:latin typeface="+mn-lt"/>
                <a:ea typeface="+mn-ea"/>
                <a:cs typeface="+mn-cs"/>
              </a:rPr>
              <a:t>Should this be an expectation for all students?</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baseline="0" dirty="0" smtClean="0">
                <a:solidFill>
                  <a:schemeClr val="tx1"/>
                </a:solidFill>
                <a:effectLst/>
                <a:latin typeface="+mn-lt"/>
                <a:ea typeface="+mn-ea"/>
                <a:cs typeface="+mn-cs"/>
              </a:rPr>
              <a:t>Do people tend to progress from creative courses to other provision and roles?</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b="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baseline="0" dirty="0" smtClean="0">
                <a:solidFill>
                  <a:schemeClr val="tx1"/>
                </a:solidFill>
                <a:effectLst/>
                <a:latin typeface="+mn-lt"/>
                <a:ea typeface="+mn-ea"/>
                <a:cs typeface="+mn-cs"/>
              </a:rPr>
              <a:t>Lot of examples of in research. People spoke about ‘branching out’ as well as progressing on; included progression from student –&gt; volunteer - &gt; tutor role.</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baseline="0" dirty="0" smtClean="0">
                <a:solidFill>
                  <a:schemeClr val="tx1"/>
                </a:solidFill>
                <a:effectLst/>
                <a:latin typeface="+mn-lt"/>
                <a:ea typeface="+mn-ea"/>
                <a:cs typeface="+mn-cs"/>
              </a:rPr>
              <a:t>QUOTE</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dirty="0" smtClean="0">
                <a:solidFill>
                  <a:schemeClr val="tx1"/>
                </a:solidFill>
                <a:effectLst/>
                <a:latin typeface="+mn-lt"/>
                <a:ea typeface="+mn-ea"/>
                <a:cs typeface="+mn-cs"/>
              </a:rPr>
              <a:t>So in this example, the art</a:t>
            </a:r>
            <a:r>
              <a:rPr lang="en-GB" sz="1200" b="0" kern="1200" baseline="0" dirty="0" smtClean="0">
                <a:solidFill>
                  <a:schemeClr val="tx1"/>
                </a:solidFill>
                <a:effectLst/>
                <a:latin typeface="+mn-lt"/>
                <a:ea typeface="+mn-ea"/>
                <a:cs typeface="+mn-cs"/>
              </a:rPr>
              <a:t> course was seen as providing a stepping stone or way of bridging into more formal educational provision.</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baseline="0" dirty="0" smtClean="0">
                <a:solidFill>
                  <a:schemeClr val="tx1"/>
                </a:solidFill>
                <a:effectLst/>
                <a:latin typeface="+mn-lt"/>
                <a:ea typeface="+mn-ea"/>
                <a:cs typeface="+mn-cs"/>
              </a:rPr>
              <a:t>And as providing a kind of base for action – which, from a </a:t>
            </a:r>
            <a:r>
              <a:rPr lang="en-GB" sz="1200" b="0" kern="1200" baseline="0" dirty="0" err="1" smtClean="0">
                <a:solidFill>
                  <a:schemeClr val="tx1"/>
                </a:solidFill>
                <a:effectLst/>
                <a:latin typeface="+mn-lt"/>
                <a:ea typeface="+mn-ea"/>
                <a:cs typeface="+mn-cs"/>
              </a:rPr>
              <a:t>mh</a:t>
            </a:r>
            <a:r>
              <a:rPr lang="en-GB" sz="1200" b="0" kern="1200" baseline="0" dirty="0" smtClean="0">
                <a:solidFill>
                  <a:schemeClr val="tx1"/>
                </a:solidFill>
                <a:effectLst/>
                <a:latin typeface="+mn-lt"/>
                <a:ea typeface="+mn-ea"/>
                <a:cs typeface="+mn-cs"/>
              </a:rPr>
              <a:t> perspective has been termed ‘transitional recovery’ (Castillo et al, 2007).</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kern="1200" baseline="0" dirty="0" smtClean="0">
                <a:solidFill>
                  <a:schemeClr val="tx1"/>
                </a:solidFill>
                <a:effectLst/>
                <a:latin typeface="+mn-lt"/>
                <a:ea typeface="+mn-ea"/>
                <a:cs typeface="+mn-cs"/>
              </a:rPr>
              <a:t>From the perspective of mutuality and recovery – highlights the notion of relational agency in which “one’s ability to engage with the world is enhanced by doing so alongside others” (Edwards and McKenzie, 2005).</a:t>
            </a:r>
            <a:endParaRPr lang="en-GB" sz="1200" b="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DB47387-7684-4A2C-88D7-6ACE489432F8}" type="slidenum">
              <a:rPr lang="en-GB" smtClean="0"/>
              <a:pPr/>
              <a:t>8</a:t>
            </a:fld>
            <a:endParaRPr lang="en-GB"/>
          </a:p>
        </p:txBody>
      </p:sp>
    </p:spTree>
    <p:extLst>
      <p:ext uri="{BB962C8B-B14F-4D97-AF65-F5344CB8AC3E}">
        <p14:creationId xmlns:p14="http://schemas.microsoft.com/office/powerpoint/2010/main" val="155732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1" dirty="0" smtClean="0"/>
              <a:t>Tension over viewing creative ACL i</a:t>
            </a:r>
            <a:r>
              <a:rPr lang="en-GB" b="1" baseline="0" dirty="0" smtClean="0"/>
              <a:t>n relation </a:t>
            </a:r>
            <a:r>
              <a:rPr lang="en-GB" b="1" dirty="0" smtClean="0"/>
              <a:t>to  utilitarian objectives</a:t>
            </a:r>
            <a:r>
              <a:rPr lang="en-GB" b="1" baseline="0" dirty="0" smtClean="0"/>
              <a:t> </a:t>
            </a:r>
            <a:r>
              <a:rPr lang="en-GB" b="0" baseline="0" dirty="0" smtClean="0"/>
              <a:t>relating to the reshaping of welfare and the employability of particular groups, such as disabled people and those experiencing </a:t>
            </a:r>
            <a:r>
              <a:rPr lang="en-GB" b="0" baseline="0" dirty="0" err="1" smtClean="0"/>
              <a:t>mh</a:t>
            </a:r>
            <a:r>
              <a:rPr lang="en-GB" b="0" baseline="0" dirty="0" smtClean="0"/>
              <a:t> issues.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DB47387-7684-4A2C-88D7-6ACE489432F8}" type="slidenum">
              <a:rPr lang="en-GB" smtClean="0"/>
              <a:pPr/>
              <a:t>9</a:t>
            </a:fld>
            <a:endParaRPr lang="en-GB"/>
          </a:p>
        </p:txBody>
      </p:sp>
    </p:spTree>
    <p:extLst>
      <p:ext uri="{BB962C8B-B14F-4D97-AF65-F5344CB8AC3E}">
        <p14:creationId xmlns:p14="http://schemas.microsoft.com/office/powerpoint/2010/main" val="628166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E893B3-F96E-4BA1-BDDB-14E28A33E4A8}" type="datetimeFigureOut">
              <a:rPr lang="en-GB" smtClean="0"/>
              <a:pPr/>
              <a:t>24/06/2015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D35FEE-0116-40F4-B732-C4CC00594239}"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E893B3-F96E-4BA1-BDDB-14E28A33E4A8}" type="datetimeFigureOut">
              <a:rPr lang="en-GB" smtClean="0"/>
              <a:pPr/>
              <a:t>24/06/2015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D35FEE-0116-40F4-B732-C4CC0059423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E893B3-F96E-4BA1-BDDB-14E28A33E4A8}" type="datetimeFigureOut">
              <a:rPr lang="en-GB" smtClean="0"/>
              <a:pPr/>
              <a:t>24/06/2015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D35FEE-0116-40F4-B732-C4CC0059423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E893B3-F96E-4BA1-BDDB-14E28A33E4A8}" type="datetimeFigureOut">
              <a:rPr lang="en-GB" smtClean="0"/>
              <a:pPr/>
              <a:t>24/06/2015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D35FEE-0116-40F4-B732-C4CC00594239}"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E893B3-F96E-4BA1-BDDB-14E28A33E4A8}" type="datetimeFigureOut">
              <a:rPr lang="en-GB" smtClean="0"/>
              <a:pPr/>
              <a:t>24/06/2015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2D35FEE-0116-40F4-B732-C4CC00594239}"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3E893B3-F96E-4BA1-BDDB-14E28A33E4A8}" type="datetimeFigureOut">
              <a:rPr lang="en-GB" smtClean="0"/>
              <a:pPr/>
              <a:t>24/06/2015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2D35FEE-0116-40F4-B732-C4CC00594239}"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3E893B3-F96E-4BA1-BDDB-14E28A33E4A8}" type="datetimeFigureOut">
              <a:rPr lang="en-GB" smtClean="0"/>
              <a:pPr/>
              <a:t>24/06/2015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2D35FEE-0116-40F4-B732-C4CC00594239}"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3E893B3-F96E-4BA1-BDDB-14E28A33E4A8}" type="datetimeFigureOut">
              <a:rPr lang="en-GB" smtClean="0"/>
              <a:pPr/>
              <a:t>24/06/2015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2D35FEE-0116-40F4-B732-C4CC00594239}"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E893B3-F96E-4BA1-BDDB-14E28A33E4A8}" type="datetimeFigureOut">
              <a:rPr lang="en-GB" smtClean="0"/>
              <a:pPr/>
              <a:t>24/06/2015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2D35FEE-0116-40F4-B732-C4CC0059423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E893B3-F96E-4BA1-BDDB-14E28A33E4A8}" type="datetimeFigureOut">
              <a:rPr lang="en-GB" smtClean="0"/>
              <a:pPr/>
              <a:t>24/06/2015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2D35FEE-0116-40F4-B732-C4CC00594239}"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E893B3-F96E-4BA1-BDDB-14E28A33E4A8}" type="datetimeFigureOut">
              <a:rPr lang="en-GB" smtClean="0"/>
              <a:pPr/>
              <a:t>24/06/2015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2D35FEE-0116-40F4-B732-C4CC00594239}" type="slidenum">
              <a:rPr lang="en-GB" smtClean="0"/>
              <a:pPr/>
              <a:t>‹#›</a:t>
            </a:fld>
            <a:endParaRPr lang="en-GB"/>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73E893B3-F96E-4BA1-BDDB-14E28A33E4A8}" type="datetimeFigureOut">
              <a:rPr lang="en-GB" smtClean="0"/>
              <a:pPr/>
              <a:t>24/06/2015</a:t>
            </a:fld>
            <a:endParaRPr lang="en-GB"/>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n-GB"/>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E2D35FEE-0116-40F4-B732-C4CC0059423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http://www.wlv.ac.uk/files/images/global/wlvLogo.gif"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1640" y="2276872"/>
            <a:ext cx="5760640" cy="1800200"/>
          </a:xfrm>
        </p:spPr>
        <p:txBody>
          <a:bodyPr>
            <a:noAutofit/>
          </a:bodyPr>
          <a:lstStyle/>
          <a:p>
            <a:r>
              <a:rPr lang="en-GB" sz="3200" b="1" i="1" dirty="0" smtClean="0"/>
              <a:t>How </a:t>
            </a:r>
            <a:r>
              <a:rPr lang="en-GB" sz="3200" b="1" i="1" dirty="0"/>
              <a:t>Should we Respond to the Mental Health and Wellbeing Agenda in Adult Community Learning? Exploring the Role of </a:t>
            </a:r>
            <a:r>
              <a:rPr lang="en-GB" sz="3200" b="1" i="1" dirty="0" smtClean="0"/>
              <a:t>Creative Practices </a:t>
            </a:r>
            <a:r>
              <a:rPr lang="en-GB" sz="3200" b="1" dirty="0" smtClean="0"/>
              <a:t> </a:t>
            </a:r>
            <a:endParaRPr lang="en-GB" sz="3200" b="1" dirty="0"/>
          </a:p>
        </p:txBody>
      </p:sp>
      <p:sp>
        <p:nvSpPr>
          <p:cNvPr id="3" name="Subtitle 2"/>
          <p:cNvSpPr>
            <a:spLocks noGrp="1"/>
          </p:cNvSpPr>
          <p:nvPr>
            <p:ph type="subTitle" idx="1"/>
          </p:nvPr>
        </p:nvSpPr>
        <p:spPr>
          <a:xfrm>
            <a:off x="1371599" y="4221088"/>
            <a:ext cx="7166575" cy="1417712"/>
          </a:xfrm>
        </p:spPr>
        <p:txBody>
          <a:bodyPr>
            <a:normAutofit fontScale="85000" lnSpcReduction="20000"/>
          </a:bodyPr>
          <a:lstStyle/>
          <a:p>
            <a:r>
              <a:rPr lang="en-GB" b="1" dirty="0" smtClean="0"/>
              <a:t>Lydia Lewis (presentation)</a:t>
            </a:r>
          </a:p>
          <a:p>
            <a:r>
              <a:rPr lang="en-GB" b="1" dirty="0" smtClean="0"/>
              <a:t>Tony </a:t>
            </a:r>
            <a:r>
              <a:rPr lang="en-GB" b="1" dirty="0" err="1" smtClean="0"/>
              <a:t>Devaney</a:t>
            </a:r>
            <a:r>
              <a:rPr lang="en-GB" b="1" dirty="0" smtClean="0"/>
              <a:t> and Howard Croft (co-facilitators)</a:t>
            </a:r>
          </a:p>
          <a:p>
            <a:r>
              <a:rPr lang="en-GB" b="1" dirty="0" smtClean="0"/>
              <a:t>June 22</a:t>
            </a:r>
            <a:r>
              <a:rPr lang="en-GB" b="1" baseline="30000" dirty="0" smtClean="0"/>
              <a:t>nd</a:t>
            </a:r>
            <a:r>
              <a:rPr lang="en-GB" b="1" dirty="0" smtClean="0"/>
              <a:t> 2015</a:t>
            </a:r>
          </a:p>
          <a:p>
            <a:r>
              <a:rPr lang="en-GB" b="1" dirty="0" smtClean="0"/>
              <a:t>Connected Communities Festival 2015</a:t>
            </a:r>
          </a:p>
          <a:p>
            <a:endParaRPr lang="en-GB" b="1" dirty="0"/>
          </a:p>
          <a:p>
            <a:endParaRPr lang="en-GB" b="1" dirty="0" smtClean="0"/>
          </a:p>
          <a:p>
            <a:endParaRPr lang="en-GB" dirty="0" smtClean="0"/>
          </a:p>
          <a:p>
            <a:endParaRPr lang="en-GB" dirty="0"/>
          </a:p>
        </p:txBody>
      </p:sp>
      <p:pic>
        <p:nvPicPr>
          <p:cNvPr id="1026" name="Picture 2" descr="C:\Users\in3446\AppData\Local\Microsoft\Windows\Temporary Internet Files\Content.Outlook\LV6L7IFH\image003.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96808" y="5871900"/>
            <a:ext cx="2044460" cy="549659"/>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283967" y="5866598"/>
            <a:ext cx="2141377" cy="5602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5" descr="Wolverhampton University Logo"/>
          <p:cNvPicPr/>
          <p:nvPr/>
        </p:nvPicPr>
        <p:blipFill>
          <a:blip r:embed="rId5" r:link="rId6" cstate="print">
            <a:extLst>
              <a:ext uri="{28A0092B-C50C-407E-A947-70E740481C1C}">
                <a14:useLocalDpi xmlns:a14="http://schemas.microsoft.com/office/drawing/2010/main" val="0"/>
              </a:ext>
            </a:extLst>
          </a:blip>
          <a:srcRect/>
          <a:stretch>
            <a:fillRect/>
          </a:stretch>
        </p:blipFill>
        <p:spPr bwMode="auto">
          <a:xfrm>
            <a:off x="406550" y="5846977"/>
            <a:ext cx="1789186" cy="623080"/>
          </a:xfrm>
          <a:prstGeom prst="rect">
            <a:avLst/>
          </a:prstGeom>
          <a:noFill/>
          <a:ln>
            <a:noFill/>
          </a:ln>
        </p:spPr>
      </p:pic>
      <p:pic>
        <p:nvPicPr>
          <p:cNvPr id="1029" name="Picture 5" descr="\\prs-store2.unv.wlv.ac.uk\home1$\in3446\home\My Pictures2\WEA LOGO 2.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11760" y="5815569"/>
            <a:ext cx="1629002" cy="68589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rs-store2.unv.wlv.ac.uk\home1$\in3446\home\My Pictures2\cpmr logo.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099900" y="476672"/>
            <a:ext cx="1438275" cy="1228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49746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442" y="675725"/>
            <a:ext cx="7125113" cy="809060"/>
          </a:xfrm>
        </p:spPr>
        <p:txBody>
          <a:bodyPr>
            <a:normAutofit fontScale="90000"/>
          </a:bodyPr>
          <a:lstStyle/>
          <a:p>
            <a:pPr algn="ctr"/>
            <a:r>
              <a:rPr lang="en-GB" b="1" dirty="0" smtClean="0"/>
              <a:t>Tension between </a:t>
            </a:r>
            <a:br>
              <a:rPr lang="en-GB" b="1" dirty="0" smtClean="0"/>
            </a:br>
            <a:r>
              <a:rPr lang="en-GB" b="1" dirty="0" smtClean="0"/>
              <a:t>‘maintenance’ and ‘recovery’</a:t>
            </a:r>
            <a:endParaRPr lang="en-GB" b="1" dirty="0"/>
          </a:p>
        </p:txBody>
      </p:sp>
      <p:sp>
        <p:nvSpPr>
          <p:cNvPr id="3" name="Content Placeholder 2"/>
          <p:cNvSpPr>
            <a:spLocks noGrp="1"/>
          </p:cNvSpPr>
          <p:nvPr>
            <p:ph idx="1"/>
          </p:nvPr>
        </p:nvSpPr>
        <p:spPr>
          <a:xfrm>
            <a:off x="971600" y="1916832"/>
            <a:ext cx="7162955" cy="4941168"/>
          </a:xfrm>
        </p:spPr>
        <p:txBody>
          <a:bodyPr>
            <a:normAutofit/>
          </a:bodyPr>
          <a:lstStyle/>
          <a:p>
            <a:pPr marL="0" indent="0">
              <a:buNone/>
            </a:pPr>
            <a:r>
              <a:rPr lang="en-GB" sz="2000" b="1" dirty="0"/>
              <a:t>I:	</a:t>
            </a:r>
            <a:r>
              <a:rPr lang="en-GB" sz="2000" b="1" dirty="0" smtClean="0"/>
              <a:t>Are </a:t>
            </a:r>
            <a:r>
              <a:rPr lang="en-GB" sz="2000" b="1" dirty="0"/>
              <a:t>people, sort of, encouraged to </a:t>
            </a:r>
            <a:r>
              <a:rPr lang="en-GB" sz="2000" b="1" dirty="0" smtClean="0"/>
              <a:t>progress?</a:t>
            </a:r>
            <a:endParaRPr lang="en-GB" sz="2000" b="1" dirty="0"/>
          </a:p>
          <a:p>
            <a:pPr marL="0" indent="0">
              <a:buNone/>
            </a:pPr>
            <a:r>
              <a:rPr lang="en-GB" sz="2000" b="1" dirty="0"/>
              <a:t>IV:	Not necessarily, because a lot of people don’t want to, that’s the thing. It’s, like, that’s not where they want to go. And, also, you can feel </a:t>
            </a:r>
            <a:r>
              <a:rPr lang="en-GB" sz="2000" b="1" dirty="0" smtClean="0"/>
              <a:t>pushed [and] </a:t>
            </a:r>
            <a:r>
              <a:rPr lang="en-GB" sz="2000" b="1" dirty="0"/>
              <a:t>it can be quite scary</a:t>
            </a:r>
            <a:r>
              <a:rPr lang="en-GB" sz="2000" b="1" dirty="0" smtClean="0"/>
              <a:t>. (…) There </a:t>
            </a:r>
            <a:r>
              <a:rPr lang="en-GB" sz="2000" b="1" dirty="0"/>
              <a:t>are people who have been here for, like, 15 years. And a lot of people here </a:t>
            </a:r>
            <a:r>
              <a:rPr lang="en-GB" sz="2000" b="1" dirty="0" smtClean="0"/>
              <a:t>are </a:t>
            </a:r>
            <a:r>
              <a:rPr lang="en-GB" sz="2000" b="1" dirty="0"/>
              <a:t>older. If you’re 70 you’re not really </a:t>
            </a:r>
            <a:r>
              <a:rPr lang="en-GB" sz="2000" b="1" dirty="0" err="1"/>
              <a:t>gonna</a:t>
            </a:r>
            <a:r>
              <a:rPr lang="en-GB" sz="2000" b="1" dirty="0"/>
              <a:t> be thinking, ‘Oh, I must go and do a course and </a:t>
            </a:r>
            <a:r>
              <a:rPr lang="en-GB" sz="2000" b="1" dirty="0" smtClean="0"/>
              <a:t>progress; </a:t>
            </a:r>
            <a:r>
              <a:rPr lang="en-GB" sz="2000" b="1" dirty="0"/>
              <a:t>you might just </a:t>
            </a:r>
            <a:r>
              <a:rPr lang="en-GB" sz="2000" b="1" dirty="0" err="1"/>
              <a:t>wanna</a:t>
            </a:r>
            <a:r>
              <a:rPr lang="en-GB" sz="2000" b="1" dirty="0"/>
              <a:t> do your art. So I think it’s good here. If you </a:t>
            </a:r>
            <a:r>
              <a:rPr lang="en-GB" sz="2000" b="1" dirty="0" err="1"/>
              <a:t>wanna</a:t>
            </a:r>
            <a:r>
              <a:rPr lang="en-GB" sz="2000" b="1" dirty="0"/>
              <a:t> do a course, they’ll help you, but if you just </a:t>
            </a:r>
            <a:r>
              <a:rPr lang="en-GB" sz="2000" b="1" dirty="0" err="1"/>
              <a:t>wanna</a:t>
            </a:r>
            <a:r>
              <a:rPr lang="en-GB" sz="2000" b="1" dirty="0"/>
              <a:t> carry on doing what you’re doing, that’s okay, you know. </a:t>
            </a:r>
            <a:endParaRPr lang="en-GB" sz="2000" b="1" dirty="0" smtClean="0"/>
          </a:p>
          <a:p>
            <a:pPr marL="0" indent="0">
              <a:buNone/>
            </a:pPr>
            <a:r>
              <a:rPr lang="en-GB" sz="2000" b="1" dirty="0" smtClean="0"/>
              <a:t>(Art studio member)</a:t>
            </a:r>
            <a:endParaRPr lang="en-GB" sz="2000" b="1" dirty="0"/>
          </a:p>
          <a:p>
            <a:pPr marL="0" indent="0">
              <a:buNone/>
            </a:pPr>
            <a:endParaRPr lang="en-GB" dirty="0"/>
          </a:p>
        </p:txBody>
      </p:sp>
    </p:spTree>
    <p:extLst>
      <p:ext uri="{BB962C8B-B14F-4D97-AF65-F5344CB8AC3E}">
        <p14:creationId xmlns:p14="http://schemas.microsoft.com/office/powerpoint/2010/main" val="1874909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1080120"/>
          </a:xfrm>
        </p:spPr>
        <p:txBody>
          <a:bodyPr>
            <a:normAutofit fontScale="90000"/>
          </a:bodyPr>
          <a:lstStyle/>
          <a:p>
            <a:pPr algn="ctr"/>
            <a:r>
              <a:rPr lang="en-GB" b="1" dirty="0"/>
              <a:t>Targeted provision and </a:t>
            </a:r>
            <a:r>
              <a:rPr lang="en-GB" b="1" dirty="0" smtClean="0"/>
              <a:t>inclusion – enabling participation and support</a:t>
            </a:r>
            <a:r>
              <a:rPr lang="en-GB" b="1" dirty="0"/>
              <a:t/>
            </a:r>
            <a:br>
              <a:rPr lang="en-GB" b="1" dirty="0"/>
            </a:br>
            <a:endParaRPr lang="en-GB" dirty="0"/>
          </a:p>
        </p:txBody>
      </p:sp>
      <p:sp>
        <p:nvSpPr>
          <p:cNvPr id="3" name="Content Placeholder 2"/>
          <p:cNvSpPr>
            <a:spLocks noGrp="1"/>
          </p:cNvSpPr>
          <p:nvPr>
            <p:ph idx="1"/>
          </p:nvPr>
        </p:nvSpPr>
        <p:spPr>
          <a:xfrm>
            <a:off x="1009443" y="1700807"/>
            <a:ext cx="7125112" cy="5157193"/>
          </a:xfrm>
        </p:spPr>
        <p:txBody>
          <a:bodyPr>
            <a:normAutofit/>
          </a:bodyPr>
          <a:lstStyle/>
          <a:p>
            <a:pPr marL="0" indent="0">
              <a:buNone/>
            </a:pPr>
            <a:r>
              <a:rPr lang="en-GB" sz="2200" b="1" dirty="0"/>
              <a:t>Well, I’m getting, I'm meeting people, and having friends, which I don’t usually have, and I'm getting to talk to people that are in the same situation as me, so you don’t get stigmatised. It's conversation and for that two hours you can talk to somebody instead of talking to the brick wall or the television, you know. (…) So it's, it's a time of not spending a </a:t>
            </a:r>
            <a:r>
              <a:rPr lang="en-GB" sz="2200" b="1" dirty="0" err="1"/>
              <a:t>lotta</a:t>
            </a:r>
            <a:r>
              <a:rPr lang="en-GB" sz="2200" b="1" dirty="0"/>
              <a:t> time on your own, you, you got people around you, and perhaps you can get things off your chest that you wouldn’t do if you was indoors</a:t>
            </a:r>
            <a:r>
              <a:rPr lang="en-GB" sz="2200" b="1" dirty="0" smtClean="0"/>
              <a:t>. (Poetry group participant)</a:t>
            </a:r>
            <a:endParaRPr lang="en-GB" sz="2200" b="1" dirty="0"/>
          </a:p>
          <a:p>
            <a:pPr marL="0" indent="0">
              <a:buNone/>
            </a:pPr>
            <a:endParaRPr lang="en-GB" dirty="0"/>
          </a:p>
        </p:txBody>
      </p:sp>
    </p:spTree>
    <p:extLst>
      <p:ext uri="{BB962C8B-B14F-4D97-AF65-F5344CB8AC3E}">
        <p14:creationId xmlns:p14="http://schemas.microsoft.com/office/powerpoint/2010/main" val="14637055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Mutual understanding – </a:t>
            </a:r>
            <a:br>
              <a:rPr lang="en-GB" b="1" dirty="0" smtClean="0"/>
            </a:br>
            <a:r>
              <a:rPr lang="en-GB" b="1" dirty="0" smtClean="0"/>
              <a:t>and ‘comfort zone’?</a:t>
            </a:r>
            <a:endParaRPr lang="en-GB" b="1" dirty="0"/>
          </a:p>
        </p:txBody>
      </p:sp>
      <p:sp>
        <p:nvSpPr>
          <p:cNvPr id="3" name="Content Placeholder 2"/>
          <p:cNvSpPr>
            <a:spLocks noGrp="1"/>
          </p:cNvSpPr>
          <p:nvPr>
            <p:ph idx="1"/>
          </p:nvPr>
        </p:nvSpPr>
        <p:spPr>
          <a:xfrm>
            <a:off x="1009443" y="1772815"/>
            <a:ext cx="7125112" cy="5085185"/>
          </a:xfrm>
        </p:spPr>
        <p:txBody>
          <a:bodyPr>
            <a:normAutofit lnSpcReduction="10000"/>
          </a:bodyPr>
          <a:lstStyle/>
          <a:p>
            <a:pPr marL="0" indent="0">
              <a:buNone/>
            </a:pPr>
            <a:r>
              <a:rPr lang="en-GB" sz="2400" b="1" dirty="0"/>
              <a:t>I think I would be, feel embarrassed going in a group of people who didn’t…, because people who haven’t suffered mental health [issues] are very judgemental and they don’t understand and so you </a:t>
            </a:r>
            <a:r>
              <a:rPr lang="en-GB" sz="2400" b="1" dirty="0" smtClean="0"/>
              <a:t>feel uncomfortable.  (…) And </a:t>
            </a:r>
            <a:r>
              <a:rPr lang="en-GB" sz="2400" b="1" dirty="0"/>
              <a:t>so you kind of like hide it if anything, whereas in this group you don’t have to hide it and we all understand, we </a:t>
            </a:r>
            <a:r>
              <a:rPr lang="en-GB" sz="2400" b="1" dirty="0" smtClean="0"/>
              <a:t>all </a:t>
            </a:r>
            <a:r>
              <a:rPr lang="en-GB" sz="2400" b="1" dirty="0"/>
              <a:t>have empathy for each other whereas other people don’t have empathy so I wouldn’t feel so comfortable with them</a:t>
            </a:r>
            <a:r>
              <a:rPr lang="en-GB" sz="2400" b="1" dirty="0" smtClean="0"/>
              <a:t>. (‘Enablement’ group participant)</a:t>
            </a:r>
            <a:endParaRPr lang="en-GB" sz="2400" b="1" dirty="0"/>
          </a:p>
          <a:p>
            <a:pPr marL="0" indent="0">
              <a:buNone/>
            </a:pPr>
            <a:endParaRPr lang="en-GB" dirty="0"/>
          </a:p>
        </p:txBody>
      </p:sp>
    </p:spTree>
    <p:extLst>
      <p:ext uri="{BB962C8B-B14F-4D97-AF65-F5344CB8AC3E}">
        <p14:creationId xmlns:p14="http://schemas.microsoft.com/office/powerpoint/2010/main" val="10297114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224136"/>
          </a:xfrm>
        </p:spPr>
        <p:txBody>
          <a:bodyPr>
            <a:normAutofit fontScale="90000"/>
          </a:bodyPr>
          <a:lstStyle/>
          <a:p>
            <a:pPr algn="ctr"/>
            <a:r>
              <a:rPr lang="en-GB" sz="4000" b="1" dirty="0"/>
              <a:t>Discourse of </a:t>
            </a:r>
            <a:r>
              <a:rPr lang="en-GB" sz="4000" b="1" dirty="0" smtClean="0"/>
              <a:t/>
            </a:r>
            <a:br>
              <a:rPr lang="en-GB" sz="4000" b="1" dirty="0" smtClean="0"/>
            </a:br>
            <a:r>
              <a:rPr lang="en-GB" sz="4000" b="1" dirty="0" smtClean="0"/>
              <a:t>‘</a:t>
            </a:r>
            <a:r>
              <a:rPr lang="en-GB" sz="4000" b="1" dirty="0"/>
              <a:t>confidence and self esteem’</a:t>
            </a:r>
            <a:r>
              <a:rPr lang="en-GB" b="1" dirty="0"/>
              <a:t/>
            </a:r>
            <a:br>
              <a:rPr lang="en-GB" b="1" dirty="0"/>
            </a:br>
            <a:endParaRPr lang="en-GB" dirty="0"/>
          </a:p>
        </p:txBody>
      </p:sp>
      <p:sp>
        <p:nvSpPr>
          <p:cNvPr id="3" name="Content Placeholder 2"/>
          <p:cNvSpPr>
            <a:spLocks noGrp="1"/>
          </p:cNvSpPr>
          <p:nvPr>
            <p:ph idx="1"/>
          </p:nvPr>
        </p:nvSpPr>
        <p:spPr>
          <a:xfrm>
            <a:off x="1009443" y="1807361"/>
            <a:ext cx="7125112" cy="4573967"/>
          </a:xfrm>
        </p:spPr>
        <p:txBody>
          <a:bodyPr>
            <a:normAutofit fontScale="92500" lnSpcReduction="20000"/>
          </a:bodyPr>
          <a:lstStyle/>
          <a:p>
            <a:r>
              <a:rPr lang="en-GB" sz="2900" b="1" dirty="0" smtClean="0"/>
              <a:t>“Social problems </a:t>
            </a:r>
            <a:r>
              <a:rPr lang="en-GB" sz="2900" b="1" dirty="0"/>
              <a:t>become repackaged as individual, psychological </a:t>
            </a:r>
            <a:r>
              <a:rPr lang="en-GB" sz="2900" b="1" dirty="0" smtClean="0"/>
              <a:t>problems that </a:t>
            </a:r>
            <a:r>
              <a:rPr lang="en-GB" sz="2900" b="1" dirty="0"/>
              <a:t>require therapy</a:t>
            </a:r>
            <a:r>
              <a:rPr lang="en-GB" sz="2900" b="1" dirty="0" smtClean="0"/>
              <a:t>.” (</a:t>
            </a:r>
            <a:r>
              <a:rPr lang="en-GB" sz="2900" b="1" dirty="0" err="1" smtClean="0"/>
              <a:t>Mirza</a:t>
            </a:r>
            <a:r>
              <a:rPr lang="en-GB" sz="2900" b="1" dirty="0" smtClean="0"/>
              <a:t>, 2006 p. 104)</a:t>
            </a:r>
          </a:p>
          <a:p>
            <a:r>
              <a:rPr lang="en-GB" sz="2900" b="1" dirty="0" smtClean="0"/>
              <a:t>Dangers </a:t>
            </a:r>
            <a:r>
              <a:rPr lang="en-GB" sz="2900" b="1" dirty="0"/>
              <a:t>of interpretation in which socia</a:t>
            </a:r>
            <a:r>
              <a:rPr lang="en-GB" sz="2800" b="1" dirty="0"/>
              <a:t>l context and lack of opportunities </a:t>
            </a:r>
            <a:r>
              <a:rPr lang="en-GB" sz="2800" b="1" dirty="0" smtClean="0"/>
              <a:t>sublimated</a:t>
            </a:r>
          </a:p>
          <a:p>
            <a:r>
              <a:rPr lang="en-GB" sz="2800" b="1" dirty="0" smtClean="0"/>
              <a:t>Replacing </a:t>
            </a:r>
            <a:r>
              <a:rPr lang="en-GB" sz="2800" b="1" dirty="0"/>
              <a:t>the </a:t>
            </a:r>
            <a:r>
              <a:rPr lang="en-GB" sz="2800" b="1" dirty="0" smtClean="0"/>
              <a:t>“creative</a:t>
            </a:r>
            <a:r>
              <a:rPr lang="en-GB" sz="2800" b="1" dirty="0"/>
              <a:t>, intellectual, more radical and emancipatory purposes of adult </a:t>
            </a:r>
            <a:r>
              <a:rPr lang="en-GB" sz="2800" b="1" dirty="0" smtClean="0"/>
              <a:t>education” (</a:t>
            </a:r>
            <a:r>
              <a:rPr lang="en-GB" sz="2800" b="1" dirty="0"/>
              <a:t>T</a:t>
            </a:r>
            <a:r>
              <a:rPr lang="en-GB" sz="2800" b="1" dirty="0" smtClean="0"/>
              <a:t>hompson, 2007)?</a:t>
            </a:r>
            <a:r>
              <a:rPr lang="en-GB" sz="2800" dirty="0" smtClean="0"/>
              <a:t> </a:t>
            </a:r>
          </a:p>
          <a:p>
            <a:pPr marL="0" indent="0">
              <a:buNone/>
            </a:pPr>
            <a:endParaRPr lang="en-GB" sz="1300" dirty="0" smtClean="0"/>
          </a:p>
        </p:txBody>
      </p:sp>
    </p:spTree>
    <p:extLst>
      <p:ext uri="{BB962C8B-B14F-4D97-AF65-F5344CB8AC3E}">
        <p14:creationId xmlns:p14="http://schemas.microsoft.com/office/powerpoint/2010/main" val="41418857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442" y="675724"/>
            <a:ext cx="7125113" cy="1313116"/>
          </a:xfrm>
        </p:spPr>
        <p:txBody>
          <a:bodyPr/>
          <a:lstStyle/>
          <a:p>
            <a:pPr algn="ctr"/>
            <a:r>
              <a:rPr lang="en-GB" sz="3400" b="1" dirty="0" smtClean="0"/>
              <a:t>Discourse of </a:t>
            </a:r>
            <a:br>
              <a:rPr lang="en-GB" sz="3400" b="1" dirty="0" smtClean="0"/>
            </a:br>
            <a:r>
              <a:rPr lang="en-GB" sz="3400" b="1" dirty="0" smtClean="0"/>
              <a:t>‘confidence and self esteem’</a:t>
            </a:r>
            <a:br>
              <a:rPr lang="en-GB" sz="3400" b="1" dirty="0" smtClean="0"/>
            </a:br>
            <a:endParaRPr lang="en-GB" sz="3400" dirty="0"/>
          </a:p>
        </p:txBody>
      </p:sp>
      <p:sp>
        <p:nvSpPr>
          <p:cNvPr id="3" name="Content Placeholder 2"/>
          <p:cNvSpPr>
            <a:spLocks noGrp="1"/>
          </p:cNvSpPr>
          <p:nvPr>
            <p:ph idx="1"/>
          </p:nvPr>
        </p:nvSpPr>
        <p:spPr/>
        <p:txBody>
          <a:bodyPr>
            <a:normAutofit fontScale="85000" lnSpcReduction="20000"/>
          </a:bodyPr>
          <a:lstStyle/>
          <a:p>
            <a:pPr marL="0" indent="0">
              <a:buNone/>
            </a:pPr>
            <a:endParaRPr lang="en-GB" sz="2800" b="1" dirty="0" smtClean="0"/>
          </a:p>
          <a:p>
            <a:r>
              <a:rPr lang="en-GB" sz="2800" b="1" dirty="0" smtClean="0"/>
              <a:t>Strong theme among participants and practitioners esp. applied to women</a:t>
            </a:r>
          </a:p>
          <a:p>
            <a:endParaRPr lang="en-GB" sz="2800" b="1" dirty="0" smtClean="0"/>
          </a:p>
          <a:p>
            <a:r>
              <a:rPr lang="en-GB" sz="2800" b="1" dirty="0" smtClean="0"/>
              <a:t>Slippage between ‘confidence’ in relation to subject and personal/social confidence</a:t>
            </a:r>
          </a:p>
          <a:p>
            <a:endParaRPr lang="en-GB" sz="2800" b="1" dirty="0" smtClean="0"/>
          </a:p>
          <a:p>
            <a:r>
              <a:rPr lang="en-GB" sz="2800" b="1" dirty="0" smtClean="0"/>
              <a:t>Situated </a:t>
            </a:r>
            <a:r>
              <a:rPr lang="en-GB" sz="2800" b="1" dirty="0" smtClean="0"/>
              <a:t>phenomenon (Eldred et al, 2004)</a:t>
            </a:r>
            <a:endParaRPr lang="en-GB" sz="2800" b="1" dirty="0" smtClean="0"/>
          </a:p>
          <a:p>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442" y="675724"/>
            <a:ext cx="7125113" cy="1097092"/>
          </a:xfrm>
        </p:spPr>
        <p:txBody>
          <a:bodyPr/>
          <a:lstStyle/>
          <a:p>
            <a:pPr algn="ctr"/>
            <a:r>
              <a:rPr lang="en-GB" sz="3400" b="1" dirty="0" smtClean="0"/>
              <a:t>Valuing or devaluing art?</a:t>
            </a:r>
            <a:endParaRPr lang="en-GB" sz="3400" b="1" dirty="0"/>
          </a:p>
        </p:txBody>
      </p:sp>
      <p:sp>
        <p:nvSpPr>
          <p:cNvPr id="3" name="Content Placeholder 2"/>
          <p:cNvSpPr>
            <a:spLocks noGrp="1"/>
          </p:cNvSpPr>
          <p:nvPr>
            <p:ph idx="1"/>
          </p:nvPr>
        </p:nvSpPr>
        <p:spPr>
          <a:xfrm>
            <a:off x="1009443" y="1772816"/>
            <a:ext cx="7125112" cy="4464497"/>
          </a:xfrm>
        </p:spPr>
        <p:txBody>
          <a:bodyPr>
            <a:normAutofit/>
          </a:bodyPr>
          <a:lstStyle/>
          <a:p>
            <a:r>
              <a:rPr lang="en-GB" sz="2800" b="1" dirty="0" smtClean="0"/>
              <a:t>Increasing focus and funding</a:t>
            </a:r>
          </a:p>
          <a:p>
            <a:r>
              <a:rPr lang="en-GB" sz="2800" b="1" dirty="0" smtClean="0"/>
              <a:t>Relativist view – “your interpretation”</a:t>
            </a:r>
          </a:p>
          <a:p>
            <a:r>
              <a:rPr lang="en-GB" sz="2800" b="1" dirty="0" smtClean="0"/>
              <a:t>No criticism </a:t>
            </a:r>
          </a:p>
          <a:p>
            <a:r>
              <a:rPr lang="en-GB" sz="2800" b="1" dirty="0" smtClean="0"/>
              <a:t>No pressure</a:t>
            </a:r>
          </a:p>
          <a:p>
            <a:r>
              <a:rPr lang="en-GB" sz="2800" b="1" dirty="0" smtClean="0"/>
              <a:t>‘Anything worth doing is worth doing badly’ – combatting hyper perfectionism</a:t>
            </a:r>
            <a:endParaRPr lang="en-GB" sz="2800" b="1" dirty="0"/>
          </a:p>
        </p:txBody>
      </p:sp>
    </p:spTree>
    <p:extLst>
      <p:ext uri="{BB962C8B-B14F-4D97-AF65-F5344CB8AC3E}">
        <p14:creationId xmlns:p14="http://schemas.microsoft.com/office/powerpoint/2010/main" val="30706297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smtClean="0"/>
              <a:t/>
            </a:r>
            <a:br>
              <a:rPr lang="en-GB" b="1" dirty="0" smtClean="0"/>
            </a:br>
            <a:r>
              <a:rPr lang="en-GB" sz="3600" b="1" dirty="0" smtClean="0"/>
              <a:t>Art activity </a:t>
            </a:r>
            <a:r>
              <a:rPr lang="en-GB" sz="3600" b="1" dirty="0"/>
              <a:t>– </a:t>
            </a:r>
            <a:r>
              <a:rPr lang="en-GB" sz="3600" b="1" dirty="0" smtClean="0"/>
              <a:t/>
            </a:r>
            <a:br>
              <a:rPr lang="en-GB" sz="3600" b="1" dirty="0" smtClean="0"/>
            </a:br>
            <a:r>
              <a:rPr lang="en-GB" sz="3600" b="1" dirty="0" smtClean="0"/>
              <a:t>empowering </a:t>
            </a:r>
            <a:r>
              <a:rPr lang="en-GB" sz="3600" b="1" dirty="0"/>
              <a:t>or </a:t>
            </a:r>
            <a:r>
              <a:rPr lang="en-GB" sz="3600" b="1" dirty="0" smtClean="0"/>
              <a:t>anaesthetic?</a:t>
            </a:r>
            <a:r>
              <a:rPr lang="en-GB" sz="3600" b="1" dirty="0"/>
              <a:t/>
            </a:r>
            <a:br>
              <a:rPr lang="en-GB" sz="3600" b="1" dirty="0"/>
            </a:br>
            <a:endParaRPr lang="en-GB" sz="3600" dirty="0"/>
          </a:p>
        </p:txBody>
      </p:sp>
      <p:sp>
        <p:nvSpPr>
          <p:cNvPr id="3" name="Content Placeholder 2"/>
          <p:cNvSpPr>
            <a:spLocks noGrp="1"/>
          </p:cNvSpPr>
          <p:nvPr>
            <p:ph idx="1"/>
          </p:nvPr>
        </p:nvSpPr>
        <p:spPr>
          <a:xfrm>
            <a:off x="1009443" y="1700808"/>
            <a:ext cx="7125112" cy="5472608"/>
          </a:xfrm>
        </p:spPr>
        <p:txBody>
          <a:bodyPr>
            <a:normAutofit/>
          </a:bodyPr>
          <a:lstStyle/>
          <a:p>
            <a:endParaRPr lang="en-GB" sz="2400" b="1" dirty="0"/>
          </a:p>
          <a:p>
            <a:r>
              <a:rPr lang="en-GB" sz="2400" b="1" dirty="0" smtClean="0"/>
              <a:t>Helps you to “process experiences.” (Art tutor)</a:t>
            </a:r>
          </a:p>
          <a:p>
            <a:endParaRPr lang="en-GB" sz="1400" b="1" dirty="0"/>
          </a:p>
          <a:p>
            <a:r>
              <a:rPr lang="en-GB" sz="2400" b="1" dirty="0" smtClean="0"/>
              <a:t>Relaxing – helps deal with anxiety and with decision-making</a:t>
            </a:r>
            <a:endParaRPr lang="en-GB" sz="2300" b="1" dirty="0" smtClean="0"/>
          </a:p>
          <a:p>
            <a:endParaRPr lang="en-GB" sz="1300" b="1" dirty="0" smtClean="0"/>
          </a:p>
          <a:p>
            <a:r>
              <a:rPr lang="en-GB" sz="2300" b="1" dirty="0"/>
              <a:t>A process that “allows you to move through things and come out in a different </a:t>
            </a:r>
            <a:r>
              <a:rPr lang="en-GB" sz="2300" b="1" dirty="0" smtClean="0"/>
              <a:t>place.” (Art tutor) </a:t>
            </a:r>
          </a:p>
          <a:p>
            <a:endParaRPr lang="en-GB" sz="1300" b="1" dirty="0"/>
          </a:p>
          <a:p>
            <a:endParaRPr lang="en-GB" sz="2400" b="1" dirty="0"/>
          </a:p>
          <a:p>
            <a:pPr marL="0" indent="0">
              <a:buNone/>
            </a:pPr>
            <a:endParaRPr lang="en-GB" dirty="0"/>
          </a:p>
          <a:p>
            <a:endParaRPr lang="en-GB" dirty="0"/>
          </a:p>
        </p:txBody>
      </p:sp>
    </p:spTree>
    <p:extLst>
      <p:ext uri="{BB962C8B-B14F-4D97-AF65-F5344CB8AC3E}">
        <p14:creationId xmlns:p14="http://schemas.microsoft.com/office/powerpoint/2010/main" val="38993698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Art activity – </a:t>
            </a:r>
            <a:r>
              <a:rPr lang="en-GB" b="1" dirty="0" smtClean="0"/>
              <a:t/>
            </a:r>
            <a:br>
              <a:rPr lang="en-GB" b="1" dirty="0" smtClean="0"/>
            </a:br>
            <a:r>
              <a:rPr lang="en-GB" b="1" dirty="0" smtClean="0"/>
              <a:t>empowering </a:t>
            </a:r>
            <a:r>
              <a:rPr lang="en-GB" b="1" dirty="0"/>
              <a:t>or anaesthetic?</a:t>
            </a:r>
            <a:endParaRPr lang="en-GB" dirty="0"/>
          </a:p>
        </p:txBody>
      </p:sp>
      <p:sp>
        <p:nvSpPr>
          <p:cNvPr id="3" name="Content Placeholder 2"/>
          <p:cNvSpPr>
            <a:spLocks noGrp="1"/>
          </p:cNvSpPr>
          <p:nvPr>
            <p:ph idx="1"/>
          </p:nvPr>
        </p:nvSpPr>
        <p:spPr>
          <a:xfrm>
            <a:off x="1009443" y="1916832"/>
            <a:ext cx="7125112" cy="4680520"/>
          </a:xfrm>
        </p:spPr>
        <p:txBody>
          <a:bodyPr>
            <a:normAutofit/>
          </a:bodyPr>
          <a:lstStyle/>
          <a:p>
            <a:r>
              <a:rPr lang="en-GB" b="1" dirty="0"/>
              <a:t>Participants needing “to </a:t>
            </a:r>
            <a:r>
              <a:rPr lang="en-GB" b="1" dirty="0" smtClean="0"/>
              <a:t>stay calm.” (Support worker)</a:t>
            </a:r>
            <a:endParaRPr lang="en-GB" b="1" dirty="0"/>
          </a:p>
          <a:p>
            <a:endParaRPr lang="en-GB" sz="1100" b="1" dirty="0"/>
          </a:p>
          <a:p>
            <a:r>
              <a:rPr lang="en-GB" b="1" dirty="0"/>
              <a:t>“Takes my mind off my worries; “a way of me shutting all my problems behind me.” </a:t>
            </a:r>
            <a:r>
              <a:rPr lang="en-GB" b="1" dirty="0" smtClean="0"/>
              <a:t>(Jewellery-making </a:t>
            </a:r>
            <a:r>
              <a:rPr lang="en-GB" b="1" dirty="0"/>
              <a:t>group participants)</a:t>
            </a:r>
          </a:p>
          <a:p>
            <a:endParaRPr lang="en-GB" sz="1100" b="1" dirty="0"/>
          </a:p>
          <a:p>
            <a:r>
              <a:rPr lang="en-GB" b="1" dirty="0"/>
              <a:t>“The tutor understands about these [mental health] issues and she puts you totally at ease but she doesn’t make the lesson all about your problems. You know she might talk a bit about it at the start but then try and distract you, it’s a distraction (…), art is a distraction, it’s therapeutic.” (Targeted art group participant)</a:t>
            </a:r>
          </a:p>
          <a:p>
            <a:endParaRPr lang="en-GB" dirty="0"/>
          </a:p>
        </p:txBody>
      </p:sp>
    </p:spTree>
    <p:extLst>
      <p:ext uri="{BB962C8B-B14F-4D97-AF65-F5344CB8AC3E}">
        <p14:creationId xmlns:p14="http://schemas.microsoft.com/office/powerpoint/2010/main" val="1595136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Creative groups:</a:t>
            </a:r>
            <a:br>
              <a:rPr lang="en-GB" b="1" dirty="0" smtClean="0"/>
            </a:br>
            <a:r>
              <a:rPr lang="en-GB" b="1" dirty="0" smtClean="0"/>
              <a:t>Generating mutual Support</a:t>
            </a:r>
            <a:endParaRPr lang="en-GB" b="1" dirty="0"/>
          </a:p>
        </p:txBody>
      </p:sp>
      <p:sp>
        <p:nvSpPr>
          <p:cNvPr id="3" name="Content Placeholder 2"/>
          <p:cNvSpPr>
            <a:spLocks noGrp="1"/>
          </p:cNvSpPr>
          <p:nvPr>
            <p:ph idx="1"/>
          </p:nvPr>
        </p:nvSpPr>
        <p:spPr>
          <a:xfrm>
            <a:off x="1009443" y="1556793"/>
            <a:ext cx="7125112" cy="5301208"/>
          </a:xfrm>
        </p:spPr>
        <p:txBody>
          <a:bodyPr>
            <a:normAutofit/>
          </a:bodyPr>
          <a:lstStyle/>
          <a:p>
            <a:pPr marL="0" indent="0">
              <a:buNone/>
            </a:pPr>
            <a:r>
              <a:rPr lang="en-GB" b="1" dirty="0"/>
              <a:t>I think mutuality, she’s been helped by </a:t>
            </a:r>
            <a:r>
              <a:rPr lang="en-GB" b="1" dirty="0" smtClean="0"/>
              <a:t>the group, I </a:t>
            </a:r>
            <a:r>
              <a:rPr lang="en-GB" b="1" dirty="0"/>
              <a:t>think. (…) </a:t>
            </a:r>
            <a:r>
              <a:rPr lang="en-GB" b="1" dirty="0" smtClean="0"/>
              <a:t>As </a:t>
            </a:r>
            <a:r>
              <a:rPr lang="en-GB" b="1" dirty="0"/>
              <a:t>well as the art activity there is the group process going on in the way that we run </a:t>
            </a:r>
            <a:r>
              <a:rPr lang="en-GB" b="1" dirty="0" smtClean="0"/>
              <a:t>our </a:t>
            </a:r>
            <a:r>
              <a:rPr lang="en-GB" b="1" dirty="0"/>
              <a:t>groups.  So there is a lot of mutuality and the </a:t>
            </a:r>
            <a:r>
              <a:rPr lang="en-GB" b="1" dirty="0" smtClean="0"/>
              <a:t>sharing. I </a:t>
            </a:r>
            <a:r>
              <a:rPr lang="en-GB" b="1" dirty="0"/>
              <a:t>think </a:t>
            </a:r>
            <a:r>
              <a:rPr lang="en-GB" b="1" dirty="0" smtClean="0"/>
              <a:t>as </a:t>
            </a:r>
            <a:r>
              <a:rPr lang="en-GB" b="1" dirty="0"/>
              <a:t>well you can create a culture of safety so that </a:t>
            </a:r>
            <a:r>
              <a:rPr lang="en-GB" b="1" dirty="0" smtClean="0"/>
              <a:t>people can </a:t>
            </a:r>
            <a:r>
              <a:rPr lang="en-GB" b="1" dirty="0"/>
              <a:t>then share quite personal aspects of what’s going on in their lives and the joy of most, well all the groups I work with at the moment, is that </a:t>
            </a:r>
            <a:r>
              <a:rPr lang="en-GB" b="1" dirty="0" smtClean="0"/>
              <a:t>individuals </a:t>
            </a:r>
            <a:r>
              <a:rPr lang="en-GB" b="1" dirty="0"/>
              <a:t>know they will get support from group members if they do have the courage to share.  We had a big experience of that in [</a:t>
            </a:r>
            <a:r>
              <a:rPr lang="en-GB" b="1" dirty="0" smtClean="0"/>
              <a:t>named] </a:t>
            </a:r>
            <a:r>
              <a:rPr lang="en-GB" b="1" dirty="0"/>
              <a:t>group </a:t>
            </a:r>
            <a:r>
              <a:rPr lang="en-GB" b="1" dirty="0" smtClean="0"/>
              <a:t>when </a:t>
            </a:r>
            <a:r>
              <a:rPr lang="en-GB" b="1" dirty="0"/>
              <a:t>[student] shared what was happening in her domestic setting and she got a tremendous amount of support from the </a:t>
            </a:r>
            <a:r>
              <a:rPr lang="en-GB" b="1" dirty="0" smtClean="0"/>
              <a:t>group, </a:t>
            </a:r>
            <a:r>
              <a:rPr lang="en-GB" b="1" dirty="0"/>
              <a:t>so </a:t>
            </a:r>
            <a:r>
              <a:rPr lang="en-GB" b="1" dirty="0" smtClean="0"/>
              <a:t>… (Targeted art groups tutor)</a:t>
            </a:r>
            <a:endParaRPr lang="en-GB" b="1" dirty="0"/>
          </a:p>
        </p:txBody>
      </p:sp>
    </p:spTree>
    <p:extLst>
      <p:ext uri="{BB962C8B-B14F-4D97-AF65-F5344CB8AC3E}">
        <p14:creationId xmlns:p14="http://schemas.microsoft.com/office/powerpoint/2010/main" val="38777332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Creative classroom modelling a social system</a:t>
            </a:r>
            <a:endParaRPr lang="en-GB" b="1" dirty="0"/>
          </a:p>
        </p:txBody>
      </p:sp>
      <p:sp>
        <p:nvSpPr>
          <p:cNvPr id="3" name="Content Placeholder 2"/>
          <p:cNvSpPr>
            <a:spLocks noGrp="1"/>
          </p:cNvSpPr>
          <p:nvPr>
            <p:ph idx="1"/>
          </p:nvPr>
        </p:nvSpPr>
        <p:spPr>
          <a:xfrm>
            <a:off x="1009443" y="1628800"/>
            <a:ext cx="7125112" cy="4896544"/>
          </a:xfrm>
        </p:spPr>
        <p:txBody>
          <a:bodyPr>
            <a:noAutofit/>
          </a:bodyPr>
          <a:lstStyle/>
          <a:p>
            <a:pPr marL="0" indent="0">
              <a:buNone/>
            </a:pPr>
            <a:r>
              <a:rPr lang="en-GB" sz="2400" b="1" dirty="0" smtClean="0"/>
              <a:t>Empower[</a:t>
            </a:r>
            <a:r>
              <a:rPr lang="en-GB" sz="2400" b="1" dirty="0" err="1" smtClean="0"/>
              <a:t>ing</a:t>
            </a:r>
            <a:r>
              <a:rPr lang="en-GB" sz="2400" b="1" dirty="0"/>
              <a:t>] people to be able to take responsibility and make their own decisions and even on a small scale actually providing individuals with like masses of choice with their art materials; if you look at it in a micro level it’s all about people starting to make decisions and choices and allow themselves to try new things. </a:t>
            </a:r>
            <a:endParaRPr lang="en-GB" sz="2400" b="1" dirty="0" smtClean="0"/>
          </a:p>
          <a:p>
            <a:pPr marL="0" indent="0" algn="just">
              <a:buNone/>
            </a:pPr>
            <a:r>
              <a:rPr lang="en-GB" sz="2400" b="1" dirty="0" smtClean="0"/>
              <a:t>(Targeted arts group tutor)</a:t>
            </a:r>
            <a:endParaRPr lang="en-GB" sz="2400" b="1" dirty="0"/>
          </a:p>
        </p:txBody>
      </p:sp>
    </p:spTree>
    <p:extLst>
      <p:ext uri="{BB962C8B-B14F-4D97-AF65-F5344CB8AC3E}">
        <p14:creationId xmlns:p14="http://schemas.microsoft.com/office/powerpoint/2010/main" val="11391055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b="1" i="1" dirty="0"/>
              <a:t>Research </a:t>
            </a:r>
            <a:r>
              <a:rPr lang="en-GB" sz="3600" b="1" i="1" dirty="0" smtClean="0"/>
              <a:t>Project</a:t>
            </a:r>
            <a:r>
              <a:rPr lang="en-GB" sz="3600" b="1" i="1" dirty="0"/>
              <a:t>:</a:t>
            </a:r>
            <a:r>
              <a:rPr lang="en-GB" b="1" i="1" dirty="0"/>
              <a:t/>
            </a:r>
            <a:br>
              <a:rPr lang="en-GB" b="1" i="1" dirty="0"/>
            </a:br>
            <a:endParaRPr lang="en-GB" dirty="0"/>
          </a:p>
        </p:txBody>
      </p:sp>
      <p:sp>
        <p:nvSpPr>
          <p:cNvPr id="3" name="Content Placeholder 2"/>
          <p:cNvSpPr>
            <a:spLocks noGrp="1"/>
          </p:cNvSpPr>
          <p:nvPr>
            <p:ph idx="1"/>
          </p:nvPr>
        </p:nvSpPr>
        <p:spPr/>
        <p:txBody>
          <a:bodyPr>
            <a:normAutofit/>
          </a:bodyPr>
          <a:lstStyle/>
          <a:p>
            <a:pPr marL="0" indent="0">
              <a:buNone/>
            </a:pPr>
            <a:r>
              <a:rPr lang="en-GB" sz="2400" b="1" i="1" dirty="0" smtClean="0"/>
              <a:t>Mutuality</a:t>
            </a:r>
            <a:r>
              <a:rPr lang="en-GB" sz="2400" b="1" i="1" dirty="0"/>
              <a:t>, wellbeing and mental health recovery: Exploring creative adult community learning and participatory arts initiatives</a:t>
            </a:r>
            <a:endParaRPr lang="en-GB" sz="2400" dirty="0"/>
          </a:p>
          <a:p>
            <a:pPr marL="0" indent="0">
              <a:buNone/>
            </a:pPr>
            <a:endParaRPr lang="en-GB" sz="2400" dirty="0"/>
          </a:p>
          <a:p>
            <a:pPr marL="0" indent="0">
              <a:buNone/>
            </a:pPr>
            <a:r>
              <a:rPr lang="en-GB" sz="2400" b="1" dirty="0" smtClean="0"/>
              <a:t>Project </a:t>
            </a:r>
            <a:r>
              <a:rPr lang="en-GB" sz="2400" b="1" dirty="0"/>
              <a:t>team</a:t>
            </a:r>
            <a:r>
              <a:rPr lang="en-GB" sz="2400" dirty="0"/>
              <a:t>: </a:t>
            </a:r>
            <a:r>
              <a:rPr lang="en-GB" sz="2400" b="1" dirty="0"/>
              <a:t>Lydia Lewis (lead), Tony </a:t>
            </a:r>
            <a:r>
              <a:rPr lang="en-GB" sz="2400" b="1" dirty="0" err="1"/>
              <a:t>Devaney</a:t>
            </a:r>
            <a:r>
              <a:rPr lang="en-GB" sz="2400" b="1" dirty="0"/>
              <a:t>, Kathryn </a:t>
            </a:r>
            <a:r>
              <a:rPr lang="en-GB" sz="2400" b="1" dirty="0" err="1"/>
              <a:t>Ecclestone</a:t>
            </a:r>
            <a:r>
              <a:rPr lang="en-GB" sz="2400" b="1" dirty="0"/>
              <a:t>, Helen </a:t>
            </a:r>
            <a:r>
              <a:rPr lang="en-GB" sz="2400" b="1" dirty="0" err="1"/>
              <a:t>Spandler</a:t>
            </a:r>
            <a:r>
              <a:rPr lang="en-GB" sz="2400" b="1" dirty="0"/>
              <a:t>, Jerry </a:t>
            </a:r>
            <a:r>
              <a:rPr lang="en-GB" sz="2400" b="1" dirty="0" err="1"/>
              <a:t>Tew</a:t>
            </a:r>
            <a:r>
              <a:rPr lang="en-GB" sz="2400" b="1" dirty="0"/>
              <a:t>, Janet Wallcraft and Clare </a:t>
            </a:r>
            <a:r>
              <a:rPr lang="en-GB" sz="2400" b="1" dirty="0" smtClean="0"/>
              <a:t>White</a:t>
            </a:r>
            <a:endParaRPr lang="en-GB" sz="2400" b="1" dirty="0"/>
          </a:p>
        </p:txBody>
      </p:sp>
    </p:spTree>
    <p:extLst>
      <p:ext uri="{BB962C8B-B14F-4D97-AF65-F5344CB8AC3E}">
        <p14:creationId xmlns:p14="http://schemas.microsoft.com/office/powerpoint/2010/main" val="17616718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b="1" dirty="0"/>
              <a:t>Revival of crafting – </a:t>
            </a:r>
            <a:r>
              <a:rPr lang="en-GB" b="1" dirty="0" smtClean="0"/>
              <a:t>how should we understand this from a feminist perspective?</a:t>
            </a:r>
            <a:endParaRPr lang="en-GB" dirty="0"/>
          </a:p>
        </p:txBody>
      </p:sp>
      <p:sp>
        <p:nvSpPr>
          <p:cNvPr id="3" name="Content Placeholder 2"/>
          <p:cNvSpPr>
            <a:spLocks noGrp="1"/>
          </p:cNvSpPr>
          <p:nvPr>
            <p:ph idx="1"/>
          </p:nvPr>
        </p:nvSpPr>
        <p:spPr>
          <a:xfrm>
            <a:off x="755576" y="2204864"/>
            <a:ext cx="7931224" cy="5184576"/>
          </a:xfrm>
        </p:spPr>
        <p:txBody>
          <a:bodyPr>
            <a:normAutofit/>
          </a:bodyPr>
          <a:lstStyle/>
          <a:p>
            <a:pPr marL="0" indent="0">
              <a:buNone/>
            </a:pPr>
            <a:endParaRPr lang="en-GB" dirty="0" smtClean="0"/>
          </a:p>
          <a:p>
            <a:pPr marL="0" indent="0">
              <a:buNone/>
            </a:pPr>
            <a:endParaRPr lang="en-GB" dirty="0"/>
          </a:p>
          <a:p>
            <a:pPr marL="0" indent="0">
              <a:buNone/>
            </a:pPr>
            <a:r>
              <a:rPr lang="en-GB" b="1" dirty="0" smtClean="0"/>
              <a:t>Jewellery-making group:</a:t>
            </a:r>
          </a:p>
          <a:p>
            <a:pPr marL="0" indent="0">
              <a:buNone/>
            </a:pPr>
            <a:endParaRPr lang="en-GB" sz="1200" b="1" dirty="0" smtClean="0"/>
          </a:p>
          <a:p>
            <a:pPr marL="0" indent="0">
              <a:buNone/>
            </a:pPr>
            <a:r>
              <a:rPr lang="en-GB" b="1" dirty="0" smtClean="0"/>
              <a:t>“We enjoy it; we have a banter and we have a laugh.”</a:t>
            </a:r>
          </a:p>
          <a:p>
            <a:pPr marL="0" indent="0">
              <a:buNone/>
            </a:pPr>
            <a:endParaRPr lang="en-GB" sz="1200" b="1" dirty="0" smtClean="0"/>
          </a:p>
          <a:p>
            <a:pPr marL="0" indent="0">
              <a:buNone/>
            </a:pPr>
            <a:r>
              <a:rPr lang="en-GB" b="1" dirty="0" smtClean="0"/>
              <a:t>“Everybody joins in and starts talking, and then that’s it, everybody joins in then, you know, talking. ...The beads have gone then, you know.”</a:t>
            </a:r>
          </a:p>
          <a:p>
            <a:pPr marL="0" indent="0">
              <a:buNone/>
            </a:pPr>
            <a:endParaRPr lang="en-GB" sz="1200" b="1" dirty="0" smtClean="0"/>
          </a:p>
          <a:p>
            <a:pPr marL="0" indent="0">
              <a:buNone/>
            </a:pPr>
            <a:r>
              <a:rPr lang="en-GB" b="1" dirty="0" smtClean="0"/>
              <a:t>“I really enjoy it and I like the atmosphere of the people and it takes me out of myself and we have a laugh and everything.”</a:t>
            </a:r>
          </a:p>
          <a:p>
            <a:pPr marL="0" indent="0">
              <a:buNone/>
            </a:pPr>
            <a:endParaRPr lang="en-GB" sz="1200" b="1" dirty="0" smtClean="0"/>
          </a:p>
          <a:p>
            <a:pPr marL="0" indent="0">
              <a:buNone/>
            </a:pPr>
            <a:r>
              <a:rPr lang="en-GB" b="1" dirty="0" smtClean="0"/>
              <a:t>“It’s </a:t>
            </a:r>
            <a:r>
              <a:rPr lang="en-GB" b="1" dirty="0"/>
              <a:t>just brought me out of my </a:t>
            </a:r>
            <a:r>
              <a:rPr lang="en-GB" b="1" dirty="0" smtClean="0"/>
              <a:t>shell, I’ll </a:t>
            </a:r>
            <a:r>
              <a:rPr lang="en-GB" b="1" dirty="0"/>
              <a:t>tell you</a:t>
            </a:r>
            <a:r>
              <a:rPr lang="en-GB" b="1" dirty="0" smtClean="0"/>
              <a:t>.”</a:t>
            </a:r>
            <a:endParaRPr lang="en-GB" b="1" dirty="0"/>
          </a:p>
          <a:p>
            <a:pPr marL="0" indent="0">
              <a:buNone/>
            </a:pPr>
            <a:endParaRPr lang="en-GB" dirty="0"/>
          </a:p>
          <a:p>
            <a:pPr marL="0" indent="0">
              <a:buNone/>
            </a:pPr>
            <a:endParaRPr lang="en-GB" dirty="0" smtClean="0"/>
          </a:p>
          <a:p>
            <a:pPr marL="0" indent="0">
              <a:buNone/>
            </a:pPr>
            <a:endParaRPr lang="en-GB" dirty="0" smtClean="0"/>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1458709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animEffect transition="in" filter="fade">
                                      <p:cBhvr>
                                        <p:cTn id="16" dur="500"/>
                                        <p:tgtEl>
                                          <p:spTgt spid="3">
                                            <p:txEl>
                                              <p:pRg st="8" end="8"/>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10" end="10"/>
                                            </p:txEl>
                                          </p:spTgt>
                                        </p:tgtEl>
                                        <p:attrNameLst>
                                          <p:attrName>style.visibility</p:attrName>
                                        </p:attrNameLst>
                                      </p:cBhvr>
                                      <p:to>
                                        <p:strVal val="visible"/>
                                      </p:to>
                                    </p:set>
                                    <p:animEffect transition="in" filter="fade">
                                      <p:cBhvr>
                                        <p:cTn id="19"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400" b="1" dirty="0" smtClean="0"/>
              <a:t>Questions for discussion</a:t>
            </a:r>
            <a:endParaRPr lang="en-GB" sz="3400" b="1" dirty="0"/>
          </a:p>
        </p:txBody>
      </p:sp>
      <p:sp>
        <p:nvSpPr>
          <p:cNvPr id="3" name="Content Placeholder 2"/>
          <p:cNvSpPr>
            <a:spLocks noGrp="1"/>
          </p:cNvSpPr>
          <p:nvPr>
            <p:ph idx="1"/>
          </p:nvPr>
        </p:nvSpPr>
        <p:spPr>
          <a:xfrm>
            <a:off x="1009443" y="1700808"/>
            <a:ext cx="7125112" cy="4680520"/>
          </a:xfrm>
        </p:spPr>
        <p:txBody>
          <a:bodyPr>
            <a:normAutofit lnSpcReduction="10000"/>
          </a:bodyPr>
          <a:lstStyle/>
          <a:p>
            <a:r>
              <a:rPr lang="en-GB" sz="2800" b="1" dirty="0" smtClean="0"/>
              <a:t>What do you think are the implications of the findings for creative adult community learning provision?</a:t>
            </a:r>
          </a:p>
          <a:p>
            <a:r>
              <a:rPr lang="en-GB" sz="2800" b="1" dirty="0" smtClean="0"/>
              <a:t>Do they shed light on any of the policy &amp; critical debates outlined?</a:t>
            </a:r>
          </a:p>
          <a:p>
            <a:r>
              <a:rPr lang="en-GB" sz="2800" b="1" dirty="0" smtClean="0"/>
              <a:t>Are there key recommendations that you would make based on the findings?</a:t>
            </a:r>
            <a:endParaRPr lang="en-GB" sz="2800" b="1" dirty="0"/>
          </a:p>
        </p:txBody>
      </p:sp>
    </p:spTree>
    <p:extLst>
      <p:ext uri="{BB962C8B-B14F-4D97-AF65-F5344CB8AC3E}">
        <p14:creationId xmlns:p14="http://schemas.microsoft.com/office/powerpoint/2010/main" val="36569109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442" y="675725"/>
            <a:ext cx="7125113" cy="665044"/>
          </a:xfrm>
        </p:spPr>
        <p:txBody>
          <a:bodyPr/>
          <a:lstStyle/>
          <a:p>
            <a:pPr algn="ctr"/>
            <a:r>
              <a:rPr lang="en-GB" b="1" dirty="0" smtClean="0"/>
              <a:t>References</a:t>
            </a:r>
            <a:endParaRPr lang="en-GB" b="1" dirty="0"/>
          </a:p>
        </p:txBody>
      </p:sp>
      <p:sp>
        <p:nvSpPr>
          <p:cNvPr id="3" name="Content Placeholder 2"/>
          <p:cNvSpPr>
            <a:spLocks noGrp="1"/>
          </p:cNvSpPr>
          <p:nvPr>
            <p:ph idx="1"/>
          </p:nvPr>
        </p:nvSpPr>
        <p:spPr>
          <a:xfrm>
            <a:off x="1009443" y="1484785"/>
            <a:ext cx="7125112" cy="5112567"/>
          </a:xfrm>
        </p:spPr>
        <p:txBody>
          <a:bodyPr>
            <a:normAutofit fontScale="70000" lnSpcReduction="20000"/>
          </a:bodyPr>
          <a:lstStyle/>
          <a:p>
            <a:r>
              <a:rPr lang="en-GB" dirty="0" err="1" smtClean="0"/>
              <a:t>Belzer</a:t>
            </a:r>
            <a:r>
              <a:rPr lang="en-GB" dirty="0" smtClean="0"/>
              <a:t>, A. (2004), Blundering toward critical pedagogy: True tales from the adult literacy classroom, </a:t>
            </a:r>
            <a:r>
              <a:rPr lang="en-GB" i="1" dirty="0" smtClean="0"/>
              <a:t>New Directions for Adult and Continuing Education, </a:t>
            </a:r>
            <a:r>
              <a:rPr lang="en-GB" dirty="0" smtClean="0"/>
              <a:t>102, pp. 5-13.</a:t>
            </a:r>
          </a:p>
          <a:p>
            <a:r>
              <a:rPr lang="en-GB" dirty="0"/>
              <a:t>Castillo, Heather, Ramon, S. and </a:t>
            </a:r>
            <a:r>
              <a:rPr lang="en-GB" dirty="0" err="1"/>
              <a:t>Morant</a:t>
            </a:r>
            <a:r>
              <a:rPr lang="en-GB" dirty="0"/>
              <a:t>, N. (2013), A recovery journey for people with personality </a:t>
            </a:r>
            <a:r>
              <a:rPr lang="en-GB" dirty="0" smtClean="0"/>
              <a:t>disorder, </a:t>
            </a:r>
            <a:r>
              <a:rPr lang="en-GB" i="1" dirty="0" smtClean="0"/>
              <a:t>International Journal of Social Psychiatry, </a:t>
            </a:r>
            <a:r>
              <a:rPr lang="en-GB" dirty="0" smtClean="0"/>
              <a:t>59 (3), pp. 264-273</a:t>
            </a:r>
            <a:r>
              <a:rPr lang="en-GB" i="1" dirty="0" smtClean="0"/>
              <a:t>. </a:t>
            </a:r>
            <a:r>
              <a:rPr lang="en-GB" dirty="0" smtClean="0"/>
              <a:t> </a:t>
            </a:r>
            <a:endParaRPr lang="en-GB" dirty="0"/>
          </a:p>
          <a:p>
            <a:r>
              <a:rPr lang="en-GB" dirty="0" smtClean="0"/>
              <a:t>Coyne</a:t>
            </a:r>
            <a:r>
              <a:rPr lang="en-GB" dirty="0"/>
              <a:t>, G. 2011. “Developing a Radical, Action-learning Oriented Educational Approach </a:t>
            </a:r>
            <a:r>
              <a:rPr lang="en-GB" dirty="0" smtClean="0"/>
              <a:t>in the </a:t>
            </a:r>
            <a:r>
              <a:rPr lang="en-GB" dirty="0"/>
              <a:t>WEA to Deal with Old Challenges in New Times.” Working Paper. </a:t>
            </a:r>
            <a:r>
              <a:rPr lang="en-GB" dirty="0" smtClean="0"/>
              <a:t>Http</a:t>
            </a:r>
            <a:r>
              <a:rPr lang="en-GB" dirty="0"/>
              <a:t>://</a:t>
            </a:r>
            <a:r>
              <a:rPr lang="en-GB" dirty="0" smtClean="0"/>
              <a:t>blogs.erratum.org.uk/author/admin</a:t>
            </a:r>
            <a:r>
              <a:rPr lang="en-GB" dirty="0"/>
              <a:t>/</a:t>
            </a:r>
            <a:endParaRPr lang="en-GB" dirty="0" smtClean="0"/>
          </a:p>
          <a:p>
            <a:r>
              <a:rPr lang="en-GB" dirty="0"/>
              <a:t>Edwards, A., &amp; Mackenzie, L. (2005</a:t>
            </a:r>
            <a:r>
              <a:rPr lang="en-GB" dirty="0" smtClean="0"/>
              <a:t>), </a:t>
            </a:r>
            <a:r>
              <a:rPr lang="en-GB" dirty="0"/>
              <a:t>Steps towards participation: The social support of learning </a:t>
            </a:r>
            <a:r>
              <a:rPr lang="en-GB" dirty="0" smtClean="0"/>
              <a:t>trajectories, </a:t>
            </a:r>
            <a:r>
              <a:rPr lang="en-GB" i="1" dirty="0" smtClean="0"/>
              <a:t>International </a:t>
            </a:r>
            <a:r>
              <a:rPr lang="en-GB" i="1" dirty="0"/>
              <a:t>Journal of Lifelong Education, </a:t>
            </a:r>
            <a:r>
              <a:rPr lang="en-GB" dirty="0"/>
              <a:t>24(4), </a:t>
            </a:r>
            <a:r>
              <a:rPr lang="en-GB" dirty="0" smtClean="0"/>
              <a:t>pp. 282–302</a:t>
            </a:r>
            <a:r>
              <a:rPr lang="en-GB" dirty="0" smtClean="0"/>
              <a:t>.</a:t>
            </a:r>
          </a:p>
          <a:p>
            <a:r>
              <a:rPr lang="en-GB" dirty="0"/>
              <a:t>Eldred, J., Ward, J., Dutton, Y and Snowdon, K. (2004), </a:t>
            </a:r>
            <a:r>
              <a:rPr lang="en-GB" i="1" dirty="0"/>
              <a:t>Catching Confidence</a:t>
            </a:r>
            <a:r>
              <a:rPr lang="en-GB" dirty="0"/>
              <a:t>. </a:t>
            </a:r>
            <a:r>
              <a:rPr lang="en-GB"/>
              <a:t>Leicester: NIACE.</a:t>
            </a:r>
          </a:p>
          <a:p>
            <a:r>
              <a:rPr lang="en-GB" smtClean="0"/>
              <a:t>Lewis</a:t>
            </a:r>
            <a:r>
              <a:rPr lang="en-GB" dirty="0" smtClean="0"/>
              <a:t>, L. (2014), Responding to the mental health and wellbeing agenda in adult community learning, </a:t>
            </a:r>
            <a:r>
              <a:rPr lang="en-GB" i="1" dirty="0" smtClean="0"/>
              <a:t>Research in Post-Compulsory Education, </a:t>
            </a:r>
            <a:r>
              <a:rPr lang="en-GB" dirty="0" smtClean="0"/>
              <a:t>19 (4), pp. 357-377.</a:t>
            </a:r>
          </a:p>
          <a:p>
            <a:r>
              <a:rPr lang="en-GB" dirty="0" smtClean="0"/>
              <a:t>McKinney, (2012), </a:t>
            </a:r>
            <a:r>
              <a:rPr lang="en-GB" dirty="0"/>
              <a:t>Adult Education for Health and Wellness: New Directions </a:t>
            </a:r>
            <a:r>
              <a:rPr lang="en-GB" dirty="0" smtClean="0"/>
              <a:t>for Adult</a:t>
            </a:r>
            <a:r>
              <a:rPr lang="en-GB" dirty="0"/>
              <a:t> and Continuing </a:t>
            </a:r>
            <a:r>
              <a:rPr lang="en-GB" dirty="0" smtClean="0"/>
              <a:t>Education, Number 130 [Book Review], </a:t>
            </a:r>
            <a:r>
              <a:rPr lang="en-GB" i="1" dirty="0" smtClean="0"/>
              <a:t>Journal of Research and Practice for Adult Literacy, Secondary and Basic Education</a:t>
            </a:r>
            <a:r>
              <a:rPr lang="en-GB" dirty="0" smtClean="0"/>
              <a:t>, 1 (2) pp. 120-122.</a:t>
            </a:r>
          </a:p>
          <a:p>
            <a:r>
              <a:rPr lang="en-GB" dirty="0" err="1" smtClean="0"/>
              <a:t>Mirza</a:t>
            </a:r>
            <a:r>
              <a:rPr lang="en-GB" dirty="0" smtClean="0"/>
              <a:t>, M. (2006), The Arts as Painkiller, </a:t>
            </a:r>
            <a:r>
              <a:rPr lang="en-GB" i="1" dirty="0" smtClean="0"/>
              <a:t>Culture Vultures: Is UK Arts Policy Damaging the Arts? </a:t>
            </a:r>
            <a:r>
              <a:rPr lang="en-GB" dirty="0" smtClean="0"/>
              <a:t>London: Policy Exchange.</a:t>
            </a:r>
          </a:p>
          <a:p>
            <a:r>
              <a:rPr lang="en-GB" dirty="0" smtClean="0"/>
              <a:t>Thompson, J. (2007), </a:t>
            </a:r>
            <a:r>
              <a:rPr lang="en-GB" i="1" dirty="0" smtClean="0"/>
              <a:t>More words in edgeways. Rediscovering Adult Education</a:t>
            </a:r>
            <a:r>
              <a:rPr lang="en-GB" dirty="0" smtClean="0"/>
              <a:t>. Leicester: NIACE.</a:t>
            </a:r>
            <a:endParaRPr lang="en-GB" dirty="0"/>
          </a:p>
        </p:txBody>
      </p:sp>
    </p:spTree>
    <p:extLst>
      <p:ext uri="{BB962C8B-B14F-4D97-AF65-F5344CB8AC3E}">
        <p14:creationId xmlns:p14="http://schemas.microsoft.com/office/powerpoint/2010/main" val="30889843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b="1" dirty="0" smtClean="0"/>
              <a:t>Session purpose</a:t>
            </a:r>
            <a:endParaRPr lang="en-GB" sz="3600" b="1" dirty="0"/>
          </a:p>
        </p:txBody>
      </p:sp>
      <p:sp>
        <p:nvSpPr>
          <p:cNvPr id="3" name="Content Placeholder 2"/>
          <p:cNvSpPr>
            <a:spLocks noGrp="1"/>
          </p:cNvSpPr>
          <p:nvPr>
            <p:ph idx="1"/>
          </p:nvPr>
        </p:nvSpPr>
        <p:spPr>
          <a:xfrm>
            <a:off x="1009443" y="1807361"/>
            <a:ext cx="7125112" cy="3565855"/>
          </a:xfrm>
        </p:spPr>
        <p:txBody>
          <a:bodyPr>
            <a:normAutofit/>
          </a:bodyPr>
          <a:lstStyle/>
          <a:p>
            <a:pPr marL="0" indent="0">
              <a:buNone/>
            </a:pPr>
            <a:r>
              <a:rPr lang="en-GB" sz="3200" b="1" dirty="0" smtClean="0"/>
              <a:t>To engage critically with debates surrounding the </a:t>
            </a:r>
            <a:r>
              <a:rPr lang="en-GB" sz="3200" b="1" dirty="0"/>
              <a:t>mental health </a:t>
            </a:r>
            <a:r>
              <a:rPr lang="en-GB" sz="3200" b="1" dirty="0" smtClean="0"/>
              <a:t>and wellbeing agenda for adult community learning (ACL), with particular consideration of creative provision.</a:t>
            </a:r>
            <a:endParaRPr lang="en-GB" sz="3200" b="1" dirty="0"/>
          </a:p>
        </p:txBody>
      </p:sp>
    </p:spTree>
    <p:extLst>
      <p:ext uri="{BB962C8B-B14F-4D97-AF65-F5344CB8AC3E}">
        <p14:creationId xmlns:p14="http://schemas.microsoft.com/office/powerpoint/2010/main" val="10796414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pPr marL="0" indent="0">
              <a:buNone/>
            </a:pPr>
            <a:r>
              <a:rPr lang="en-GB" sz="3200" b="1" dirty="0" smtClean="0"/>
              <a:t>“I think the bit that’s missing is getting it out there into the community and saying, ‘Look, this is what’s helped’.” </a:t>
            </a:r>
          </a:p>
          <a:p>
            <a:pPr marL="0" indent="0">
              <a:buNone/>
            </a:pPr>
            <a:r>
              <a:rPr lang="en-GB" sz="3200" b="1" dirty="0" smtClean="0"/>
              <a:t>(‘</a:t>
            </a:r>
            <a:r>
              <a:rPr lang="en-GB" sz="3200" b="1" dirty="0" err="1" smtClean="0"/>
              <a:t>Reablement</a:t>
            </a:r>
            <a:r>
              <a:rPr lang="en-GB" sz="3200" b="1" dirty="0" smtClean="0"/>
              <a:t>’ art group participant)</a:t>
            </a:r>
            <a:endParaRPr lang="en-GB" sz="3200" b="1" dirty="0"/>
          </a:p>
        </p:txBody>
      </p:sp>
    </p:spTree>
    <p:extLst>
      <p:ext uri="{BB962C8B-B14F-4D97-AF65-F5344CB8AC3E}">
        <p14:creationId xmlns:p14="http://schemas.microsoft.com/office/powerpoint/2010/main" val="5831020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helpus_get_message.jpg"/>
          <p:cNvPicPr>
            <a:picLocks noGrp="1" noChangeAspect="1"/>
          </p:cNvPicPr>
          <p:nvPr>
            <p:ph idx="1"/>
          </p:nvPr>
        </p:nvPicPr>
        <p:blipFill>
          <a:blip r:embed="rId3" cstate="print"/>
          <a:stretch>
            <a:fillRect/>
          </a:stretch>
        </p:blipFill>
        <p:spPr>
          <a:xfrm>
            <a:off x="0" y="0"/>
            <a:ext cx="9144000" cy="6858000"/>
          </a:xfrm>
        </p:spPr>
      </p:pic>
    </p:spTree>
    <p:extLst>
      <p:ext uri="{BB962C8B-B14F-4D97-AF65-F5344CB8AC3E}">
        <p14:creationId xmlns:p14="http://schemas.microsoft.com/office/powerpoint/2010/main" val="42393419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1009443" y="1807361"/>
            <a:ext cx="7125112" cy="2989791"/>
          </a:xfrm>
        </p:spPr>
        <p:txBody>
          <a:bodyPr>
            <a:normAutofit/>
          </a:bodyPr>
          <a:lstStyle/>
          <a:p>
            <a:pPr marL="0" indent="0" algn="ctr">
              <a:buNone/>
            </a:pPr>
            <a:r>
              <a:rPr lang="en-GB" sz="3600" b="1" dirty="0"/>
              <a:t>Mental health and wellbeing agenda: Key policy issues for ACL</a:t>
            </a:r>
            <a:endParaRPr lang="en-GB" sz="3600" dirty="0"/>
          </a:p>
        </p:txBody>
      </p:sp>
    </p:spTree>
    <p:extLst>
      <p:ext uri="{BB962C8B-B14F-4D97-AF65-F5344CB8AC3E}">
        <p14:creationId xmlns:p14="http://schemas.microsoft.com/office/powerpoint/2010/main" val="14798835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b="1" dirty="0" smtClean="0"/>
              <a:t>Participation and inclusion – </a:t>
            </a:r>
            <a:br>
              <a:rPr lang="en-GB" b="1" dirty="0" smtClean="0"/>
            </a:br>
            <a:r>
              <a:rPr lang="en-GB" b="1" dirty="0" smtClean="0"/>
              <a:t>the role of creative practices</a:t>
            </a:r>
            <a:endParaRPr lang="en-GB" b="1" dirty="0"/>
          </a:p>
        </p:txBody>
      </p:sp>
      <p:sp>
        <p:nvSpPr>
          <p:cNvPr id="3" name="Content Placeholder 2"/>
          <p:cNvSpPr>
            <a:spLocks noGrp="1"/>
          </p:cNvSpPr>
          <p:nvPr>
            <p:ph idx="1"/>
          </p:nvPr>
        </p:nvSpPr>
        <p:spPr>
          <a:xfrm>
            <a:off x="1009443" y="1916832"/>
            <a:ext cx="7125112" cy="4536504"/>
          </a:xfrm>
        </p:spPr>
        <p:txBody>
          <a:bodyPr>
            <a:normAutofit fontScale="92500"/>
          </a:bodyPr>
          <a:lstStyle/>
          <a:p>
            <a:r>
              <a:rPr lang="en-GB" sz="2800" b="1" dirty="0" smtClean="0"/>
              <a:t>Soft subjects</a:t>
            </a:r>
          </a:p>
          <a:p>
            <a:r>
              <a:rPr lang="en-GB" sz="2800" b="1" dirty="0" smtClean="0"/>
              <a:t>Allows </a:t>
            </a:r>
            <a:r>
              <a:rPr lang="en-GB" sz="2800" b="1" dirty="0"/>
              <a:t>for a ‘have a go’ approach</a:t>
            </a:r>
          </a:p>
          <a:p>
            <a:r>
              <a:rPr lang="en-GB" sz="2800" b="1" dirty="0" smtClean="0"/>
              <a:t>Can absorb social interactions without necessarily having to speak</a:t>
            </a:r>
          </a:p>
          <a:p>
            <a:r>
              <a:rPr lang="en-GB" sz="2800" b="1" dirty="0" smtClean="0"/>
              <a:t>Visual arts not dependent on language literacy</a:t>
            </a:r>
          </a:p>
          <a:p>
            <a:r>
              <a:rPr lang="en-GB" sz="2800" b="1" dirty="0" smtClean="0"/>
              <a:t>Jewellery-making – can follow a pattern</a:t>
            </a:r>
          </a:p>
          <a:p>
            <a:endParaRPr lang="en-GB" dirty="0"/>
          </a:p>
        </p:txBody>
      </p:sp>
    </p:spTree>
    <p:extLst>
      <p:ext uri="{BB962C8B-B14F-4D97-AF65-F5344CB8AC3E}">
        <p14:creationId xmlns:p14="http://schemas.microsoft.com/office/powerpoint/2010/main" val="3771973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442" y="675724"/>
            <a:ext cx="7125113" cy="1025084"/>
          </a:xfrm>
        </p:spPr>
        <p:txBody>
          <a:bodyPr>
            <a:normAutofit fontScale="90000"/>
          </a:bodyPr>
          <a:lstStyle/>
          <a:p>
            <a:pPr algn="ctr"/>
            <a:r>
              <a:rPr lang="en-GB" b="1" dirty="0" smtClean="0"/>
              <a:t/>
            </a:r>
            <a:br>
              <a:rPr lang="en-GB" b="1" dirty="0" smtClean="0"/>
            </a:br>
            <a:r>
              <a:rPr lang="en-GB" sz="3600" b="1" dirty="0" smtClean="0"/>
              <a:t>‘</a:t>
            </a:r>
            <a:r>
              <a:rPr lang="en-GB" sz="4000" b="1" dirty="0" smtClean="0"/>
              <a:t>Progression</a:t>
            </a:r>
            <a:r>
              <a:rPr lang="en-GB" sz="3600" b="1" dirty="0" smtClean="0"/>
              <a:t>’</a:t>
            </a:r>
            <a:r>
              <a:rPr lang="en-GB" sz="3600" b="1" dirty="0"/>
              <a:t/>
            </a:r>
            <a:br>
              <a:rPr lang="en-GB" sz="3600" b="1" dirty="0"/>
            </a:br>
            <a:endParaRPr lang="en-GB" sz="3600" dirty="0"/>
          </a:p>
        </p:txBody>
      </p:sp>
      <p:sp>
        <p:nvSpPr>
          <p:cNvPr id="3" name="Content Placeholder 2"/>
          <p:cNvSpPr>
            <a:spLocks noGrp="1"/>
          </p:cNvSpPr>
          <p:nvPr>
            <p:ph idx="1"/>
          </p:nvPr>
        </p:nvSpPr>
        <p:spPr>
          <a:xfrm>
            <a:off x="755576" y="1916832"/>
            <a:ext cx="7704856" cy="4608512"/>
          </a:xfrm>
        </p:spPr>
        <p:txBody>
          <a:bodyPr>
            <a:normAutofit lnSpcReduction="10000"/>
          </a:bodyPr>
          <a:lstStyle/>
          <a:p>
            <a:pPr marL="0" indent="0">
              <a:buNone/>
            </a:pPr>
            <a:endParaRPr lang="en-GB" sz="2500" dirty="0" smtClean="0"/>
          </a:p>
          <a:p>
            <a:pPr marL="0" indent="0">
              <a:buNone/>
            </a:pPr>
            <a:r>
              <a:rPr lang="en-GB" sz="2500" b="1" dirty="0" smtClean="0"/>
              <a:t>Walking </a:t>
            </a:r>
            <a:r>
              <a:rPr lang="en-GB" sz="2500" b="1" dirty="0"/>
              <a:t>into the [learning] circle was quite difficult for me but walking into a… a college course where everybody was really good at art would've been something I just wouldn’t've even </a:t>
            </a:r>
            <a:r>
              <a:rPr lang="en-GB" sz="2500" b="1" dirty="0" smtClean="0"/>
              <a:t>considered (…) But </a:t>
            </a:r>
            <a:r>
              <a:rPr lang="en-GB" sz="2500" b="1" dirty="0"/>
              <a:t>I would consider that now; I would consider doing a degree now, if I could afford </a:t>
            </a:r>
            <a:r>
              <a:rPr lang="en-GB" sz="2500" b="1" dirty="0" smtClean="0"/>
              <a:t>it. So having </a:t>
            </a:r>
            <a:r>
              <a:rPr lang="en-GB" sz="2500" b="1" dirty="0"/>
              <a:t>this as a base </a:t>
            </a:r>
            <a:r>
              <a:rPr lang="en-GB" sz="2500" b="1" dirty="0" smtClean="0"/>
              <a:t>to …,  </a:t>
            </a:r>
            <a:r>
              <a:rPr lang="en-GB" sz="2500" b="1" dirty="0"/>
              <a:t>as </a:t>
            </a:r>
            <a:r>
              <a:rPr lang="en-GB" sz="2500" b="1" dirty="0" err="1"/>
              <a:t>sort've</a:t>
            </a:r>
            <a:r>
              <a:rPr lang="en-GB" sz="2500" b="1" dirty="0"/>
              <a:t> a stepping stone almost, to help people, you know</a:t>
            </a:r>
            <a:r>
              <a:rPr lang="en-GB" sz="2500" b="1" dirty="0" smtClean="0"/>
              <a:t>.</a:t>
            </a:r>
          </a:p>
          <a:p>
            <a:pPr marL="0" indent="0">
              <a:buNone/>
            </a:pPr>
            <a:r>
              <a:rPr lang="en-GB" sz="2500" b="1" dirty="0" smtClean="0"/>
              <a:t>(Mainstream art course participant)</a:t>
            </a:r>
          </a:p>
          <a:p>
            <a:pPr marL="0" indent="0">
              <a:buNone/>
            </a:pPr>
            <a:endParaRPr lang="en-GB" b="1" dirty="0"/>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762034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smtClean="0"/>
              <a:t>Utilitarian policy objectives - problems of </a:t>
            </a:r>
            <a:br>
              <a:rPr lang="en-GB" b="1" dirty="0" smtClean="0"/>
            </a:br>
            <a:r>
              <a:rPr lang="en-GB" b="1" dirty="0" smtClean="0"/>
              <a:t>“pressure to recover”</a:t>
            </a:r>
            <a:endParaRPr lang="en-GB" b="1" dirty="0"/>
          </a:p>
        </p:txBody>
      </p:sp>
      <p:sp>
        <p:nvSpPr>
          <p:cNvPr id="3" name="Content Placeholder 2"/>
          <p:cNvSpPr>
            <a:spLocks noGrp="1"/>
          </p:cNvSpPr>
          <p:nvPr>
            <p:ph idx="1"/>
          </p:nvPr>
        </p:nvSpPr>
        <p:spPr>
          <a:xfrm>
            <a:off x="971600" y="2132856"/>
            <a:ext cx="6552728" cy="3993307"/>
          </a:xfrm>
        </p:spPr>
        <p:txBody>
          <a:bodyPr/>
          <a:lstStyle/>
          <a:p>
            <a:pPr marL="0" indent="0">
              <a:buNone/>
            </a:pPr>
            <a:r>
              <a:rPr lang="en-GB" sz="2400" b="1" dirty="0" smtClean="0"/>
              <a:t>Time-limited </a:t>
            </a:r>
            <a:r>
              <a:rPr lang="en-GB" sz="2400" b="1" dirty="0"/>
              <a:t>interventions with the immediate aim of getting back into employment </a:t>
            </a:r>
            <a:r>
              <a:rPr lang="en-GB" sz="2400" b="1" dirty="0" smtClean="0"/>
              <a:t>seen as potentially </a:t>
            </a:r>
            <a:r>
              <a:rPr lang="en-GB" sz="2400" b="1" dirty="0"/>
              <a:t>counter-productive</a:t>
            </a:r>
            <a:r>
              <a:rPr lang="en-GB" sz="2400" b="1" dirty="0" smtClean="0"/>
              <a:t>.</a:t>
            </a:r>
          </a:p>
          <a:p>
            <a:pPr marL="0" indent="0">
              <a:buNone/>
            </a:pPr>
            <a:endParaRPr lang="en-GB" sz="2400" dirty="0"/>
          </a:p>
          <a:p>
            <a:pPr marL="0" indent="0">
              <a:buNone/>
            </a:pPr>
            <a:r>
              <a:rPr lang="en-GB" sz="2400" b="1" dirty="0" smtClean="0"/>
              <a:t>“It </a:t>
            </a:r>
            <a:r>
              <a:rPr lang="en-GB" sz="2400" b="1" dirty="0"/>
              <a:t>gives you the time to breathe as far as looking at doing other </a:t>
            </a:r>
            <a:r>
              <a:rPr lang="en-GB" sz="2400" b="1" dirty="0" smtClean="0"/>
              <a:t>things.” (Art studio member)</a:t>
            </a:r>
          </a:p>
          <a:p>
            <a:pPr marL="0" indent="0">
              <a:buNone/>
            </a:pPr>
            <a:endParaRPr lang="en-GB" sz="2400" b="1" dirty="0"/>
          </a:p>
        </p:txBody>
      </p:sp>
    </p:spTree>
    <p:extLst>
      <p:ext uri="{BB962C8B-B14F-4D97-AF65-F5344CB8AC3E}">
        <p14:creationId xmlns:p14="http://schemas.microsoft.com/office/powerpoint/2010/main" val="2268615853"/>
      </p:ext>
    </p:extLst>
  </p:cSld>
  <p:clrMapOvr>
    <a:masterClrMapping/>
  </p:clrMapOvr>
  <p:timing>
    <p:tnLst>
      <p:par>
        <p:cTn id="1" dur="indefinite" restart="never" nodeType="tmRoot"/>
      </p:par>
    </p:tn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TM02455596[[fn=Spring]]</Template>
  <TotalTime>1265</TotalTime>
  <Words>3152</Words>
  <Application>Microsoft Office PowerPoint</Application>
  <PresentationFormat>On-screen Show (4:3)</PresentationFormat>
  <Paragraphs>221</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Spring</vt:lpstr>
      <vt:lpstr>How Should we Respond to the Mental Health and Wellbeing Agenda in Adult Community Learning? Exploring the Role of Creative Practices  </vt:lpstr>
      <vt:lpstr>Research Project: </vt:lpstr>
      <vt:lpstr>Session purpose</vt:lpstr>
      <vt:lpstr>PowerPoint Presentation</vt:lpstr>
      <vt:lpstr>PowerPoint Presentation</vt:lpstr>
      <vt:lpstr>PowerPoint Presentation</vt:lpstr>
      <vt:lpstr>Participation and inclusion –  the role of creative practices</vt:lpstr>
      <vt:lpstr> ‘Progression’ </vt:lpstr>
      <vt:lpstr>Utilitarian policy objectives - problems of  “pressure to recover”</vt:lpstr>
      <vt:lpstr>Tension between  ‘maintenance’ and ‘recovery’</vt:lpstr>
      <vt:lpstr>Targeted provision and inclusion – enabling participation and support </vt:lpstr>
      <vt:lpstr>Mutual understanding –  and ‘comfort zone’?</vt:lpstr>
      <vt:lpstr>Discourse of  ‘confidence and self esteem’ </vt:lpstr>
      <vt:lpstr>Discourse of  ‘confidence and self esteem’ </vt:lpstr>
      <vt:lpstr>Valuing or devaluing art?</vt:lpstr>
      <vt:lpstr> Art activity –  empowering or anaesthetic? </vt:lpstr>
      <vt:lpstr>Art activity –  empowering or anaesthetic?</vt:lpstr>
      <vt:lpstr>Creative groups: Generating mutual Support</vt:lpstr>
      <vt:lpstr>Creative classroom modelling a social system</vt:lpstr>
      <vt:lpstr>Revival of crafting – how should we understand this from a feminist perspective?</vt:lpstr>
      <vt:lpstr>Questions for discussion</vt:lpstr>
      <vt:lpstr>References</vt:lpstr>
    </vt:vector>
  </TitlesOfParts>
  <Company>University of Wolverhampton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Lewis, Lydia</dc:creator>
  <cp:lastModifiedBy>Lewis, Lydia</cp:lastModifiedBy>
  <cp:revision>76</cp:revision>
  <dcterms:created xsi:type="dcterms:W3CDTF">2015-06-10T14:35:55Z</dcterms:created>
  <dcterms:modified xsi:type="dcterms:W3CDTF">2015-06-24T14:47:53Z</dcterms:modified>
</cp:coreProperties>
</file>