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22"/>
  </p:notesMasterIdLst>
  <p:sldIdLst>
    <p:sldId id="256" r:id="rId2"/>
    <p:sldId id="262" r:id="rId3"/>
    <p:sldId id="266" r:id="rId4"/>
    <p:sldId id="264" r:id="rId5"/>
    <p:sldId id="257" r:id="rId6"/>
    <p:sldId id="260" r:id="rId7"/>
    <p:sldId id="267" r:id="rId8"/>
    <p:sldId id="268" r:id="rId9"/>
    <p:sldId id="258" r:id="rId10"/>
    <p:sldId id="259" r:id="rId11"/>
    <p:sldId id="269" r:id="rId12"/>
    <p:sldId id="271" r:id="rId13"/>
    <p:sldId id="270" r:id="rId14"/>
    <p:sldId id="265" r:id="rId15"/>
    <p:sldId id="272" r:id="rId16"/>
    <p:sldId id="275" r:id="rId17"/>
    <p:sldId id="274" r:id="rId18"/>
    <p:sldId id="263" r:id="rId19"/>
    <p:sldId id="273" r:id="rId20"/>
    <p:sldId id="276" r:id="rId21"/>
  </p:sldIdLst>
  <p:sldSz cx="9144000" cy="6858000" type="screen4x3"/>
  <p:notesSz cx="6662738"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1705" autoAdjust="0"/>
  </p:normalViewPr>
  <p:slideViewPr>
    <p:cSldViewPr>
      <p:cViewPr>
        <p:scale>
          <a:sx n="59" d="100"/>
          <a:sy n="59" d="100"/>
        </p:scale>
        <p:origin x="-732"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7186"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774010" y="0"/>
            <a:ext cx="2887186" cy="496332"/>
          </a:xfrm>
          <a:prstGeom prst="rect">
            <a:avLst/>
          </a:prstGeom>
        </p:spPr>
        <p:txBody>
          <a:bodyPr vert="horz" lIns="91440" tIns="45720" rIns="91440" bIns="45720" rtlCol="0"/>
          <a:lstStyle>
            <a:lvl1pPr algn="r">
              <a:defRPr sz="1200"/>
            </a:lvl1pPr>
          </a:lstStyle>
          <a:p>
            <a:fld id="{D19E879D-A92C-4F4D-A610-B7904C0C3A14}" type="datetimeFigureOut">
              <a:rPr lang="en-GB" smtClean="0"/>
              <a:t>24/09/2014</a:t>
            </a:fld>
            <a:endParaRPr lang="en-GB"/>
          </a:p>
        </p:txBody>
      </p:sp>
      <p:sp>
        <p:nvSpPr>
          <p:cNvPr id="4" name="Slide Image Placeholder 3"/>
          <p:cNvSpPr>
            <a:spLocks noGrp="1" noRot="1" noChangeAspect="1"/>
          </p:cNvSpPr>
          <p:nvPr>
            <p:ph type="sldImg" idx="2"/>
          </p:nvPr>
        </p:nvSpPr>
        <p:spPr>
          <a:xfrm>
            <a:off x="850900"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66274" y="4715153"/>
            <a:ext cx="5330190" cy="446698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3"/>
            <a:ext cx="2887186"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774010" y="9428583"/>
            <a:ext cx="2887186" cy="496332"/>
          </a:xfrm>
          <a:prstGeom prst="rect">
            <a:avLst/>
          </a:prstGeom>
        </p:spPr>
        <p:txBody>
          <a:bodyPr vert="horz" lIns="91440" tIns="45720" rIns="91440" bIns="45720" rtlCol="0" anchor="b"/>
          <a:lstStyle>
            <a:lvl1pPr algn="r">
              <a:defRPr sz="1200"/>
            </a:lvl1pPr>
          </a:lstStyle>
          <a:p>
            <a:fld id="{6207069F-2748-4B0A-AB0B-B1BE2E3522FF}" type="slidenum">
              <a:rPr lang="en-GB" smtClean="0"/>
              <a:t>‹#›</a:t>
            </a:fld>
            <a:endParaRPr lang="en-GB"/>
          </a:p>
        </p:txBody>
      </p:sp>
    </p:spTree>
    <p:extLst>
      <p:ext uri="{BB962C8B-B14F-4D97-AF65-F5344CB8AC3E}">
        <p14:creationId xmlns:p14="http://schemas.microsoft.com/office/powerpoint/2010/main" val="28509117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6207069F-2748-4B0A-AB0B-B1BE2E3522FF}" type="slidenum">
              <a:rPr lang="en-GB" smtClean="0"/>
              <a:t>1</a:t>
            </a:fld>
            <a:endParaRPr lang="en-GB"/>
          </a:p>
        </p:txBody>
      </p:sp>
    </p:spTree>
    <p:extLst>
      <p:ext uri="{BB962C8B-B14F-4D97-AF65-F5344CB8AC3E}">
        <p14:creationId xmlns:p14="http://schemas.microsoft.com/office/powerpoint/2010/main" val="14466430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207069F-2748-4B0A-AB0B-B1BE2E3522FF}" type="slidenum">
              <a:rPr lang="en-GB" smtClean="0"/>
              <a:t>10</a:t>
            </a:fld>
            <a:endParaRPr lang="en-GB"/>
          </a:p>
        </p:txBody>
      </p:sp>
    </p:spTree>
    <p:extLst>
      <p:ext uri="{BB962C8B-B14F-4D97-AF65-F5344CB8AC3E}">
        <p14:creationId xmlns:p14="http://schemas.microsoft.com/office/powerpoint/2010/main" val="33841694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p:txBody>
      </p:sp>
      <p:sp>
        <p:nvSpPr>
          <p:cNvPr id="4" name="Slide Number Placeholder 3"/>
          <p:cNvSpPr>
            <a:spLocks noGrp="1"/>
          </p:cNvSpPr>
          <p:nvPr>
            <p:ph type="sldNum" sz="quarter" idx="10"/>
          </p:nvPr>
        </p:nvSpPr>
        <p:spPr/>
        <p:txBody>
          <a:bodyPr/>
          <a:lstStyle/>
          <a:p>
            <a:fld id="{6207069F-2748-4B0A-AB0B-B1BE2E3522FF}" type="slidenum">
              <a:rPr lang="en-GB" smtClean="0"/>
              <a:t>11</a:t>
            </a:fld>
            <a:endParaRPr lang="en-GB"/>
          </a:p>
        </p:txBody>
      </p:sp>
    </p:spTree>
    <p:extLst>
      <p:ext uri="{BB962C8B-B14F-4D97-AF65-F5344CB8AC3E}">
        <p14:creationId xmlns:p14="http://schemas.microsoft.com/office/powerpoint/2010/main" val="7647806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6207069F-2748-4B0A-AB0B-B1BE2E3522FF}" type="slidenum">
              <a:rPr lang="en-GB" smtClean="0"/>
              <a:t>12</a:t>
            </a:fld>
            <a:endParaRPr lang="en-GB"/>
          </a:p>
        </p:txBody>
      </p:sp>
    </p:spTree>
    <p:extLst>
      <p:ext uri="{BB962C8B-B14F-4D97-AF65-F5344CB8AC3E}">
        <p14:creationId xmlns:p14="http://schemas.microsoft.com/office/powerpoint/2010/main" val="841799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207069F-2748-4B0A-AB0B-B1BE2E3522FF}" type="slidenum">
              <a:rPr lang="en-GB" smtClean="0"/>
              <a:t>13</a:t>
            </a:fld>
            <a:endParaRPr lang="en-GB"/>
          </a:p>
        </p:txBody>
      </p:sp>
    </p:spTree>
    <p:extLst>
      <p:ext uri="{BB962C8B-B14F-4D97-AF65-F5344CB8AC3E}">
        <p14:creationId xmlns:p14="http://schemas.microsoft.com/office/powerpoint/2010/main" val="16373880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207069F-2748-4B0A-AB0B-B1BE2E3522FF}" type="slidenum">
              <a:rPr lang="en-GB" smtClean="0"/>
              <a:t>14</a:t>
            </a:fld>
            <a:endParaRPr lang="en-GB"/>
          </a:p>
        </p:txBody>
      </p:sp>
    </p:spTree>
    <p:extLst>
      <p:ext uri="{BB962C8B-B14F-4D97-AF65-F5344CB8AC3E}">
        <p14:creationId xmlns:p14="http://schemas.microsoft.com/office/powerpoint/2010/main" val="96480271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6207069F-2748-4B0A-AB0B-B1BE2E3522FF}" type="slidenum">
              <a:rPr lang="en-GB" smtClean="0"/>
              <a:t>15</a:t>
            </a:fld>
            <a:endParaRPr lang="en-GB"/>
          </a:p>
        </p:txBody>
      </p:sp>
    </p:spTree>
    <p:extLst>
      <p:ext uri="{BB962C8B-B14F-4D97-AF65-F5344CB8AC3E}">
        <p14:creationId xmlns:p14="http://schemas.microsoft.com/office/powerpoint/2010/main" val="332182525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6207069F-2748-4B0A-AB0B-B1BE2E3522FF}" type="slidenum">
              <a:rPr lang="en-GB" smtClean="0"/>
              <a:t>16</a:t>
            </a:fld>
            <a:endParaRPr lang="en-GB"/>
          </a:p>
        </p:txBody>
      </p:sp>
    </p:spTree>
    <p:extLst>
      <p:ext uri="{BB962C8B-B14F-4D97-AF65-F5344CB8AC3E}">
        <p14:creationId xmlns:p14="http://schemas.microsoft.com/office/powerpoint/2010/main" val="303065497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207069F-2748-4B0A-AB0B-B1BE2E3522FF}" type="slidenum">
              <a:rPr lang="en-GB" smtClean="0"/>
              <a:t>17</a:t>
            </a:fld>
            <a:endParaRPr lang="en-GB"/>
          </a:p>
        </p:txBody>
      </p:sp>
    </p:spTree>
    <p:extLst>
      <p:ext uri="{BB962C8B-B14F-4D97-AF65-F5344CB8AC3E}">
        <p14:creationId xmlns:p14="http://schemas.microsoft.com/office/powerpoint/2010/main" val="20358159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207069F-2748-4B0A-AB0B-B1BE2E3522FF}" type="slidenum">
              <a:rPr lang="en-GB" smtClean="0"/>
              <a:t>18</a:t>
            </a:fld>
            <a:endParaRPr lang="en-GB"/>
          </a:p>
        </p:txBody>
      </p:sp>
    </p:spTree>
    <p:extLst>
      <p:ext uri="{BB962C8B-B14F-4D97-AF65-F5344CB8AC3E}">
        <p14:creationId xmlns:p14="http://schemas.microsoft.com/office/powerpoint/2010/main" val="359140020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207069F-2748-4B0A-AB0B-B1BE2E3522FF}" type="slidenum">
              <a:rPr lang="en-GB" smtClean="0"/>
              <a:t>19</a:t>
            </a:fld>
            <a:endParaRPr lang="en-GB"/>
          </a:p>
        </p:txBody>
      </p:sp>
    </p:spTree>
    <p:extLst>
      <p:ext uri="{BB962C8B-B14F-4D97-AF65-F5344CB8AC3E}">
        <p14:creationId xmlns:p14="http://schemas.microsoft.com/office/powerpoint/2010/main" val="2454174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207069F-2748-4B0A-AB0B-B1BE2E3522FF}" type="slidenum">
              <a:rPr lang="en-GB" smtClean="0"/>
              <a:t>2</a:t>
            </a:fld>
            <a:endParaRPr lang="en-GB"/>
          </a:p>
        </p:txBody>
      </p:sp>
    </p:spTree>
    <p:extLst>
      <p:ext uri="{BB962C8B-B14F-4D97-AF65-F5344CB8AC3E}">
        <p14:creationId xmlns:p14="http://schemas.microsoft.com/office/powerpoint/2010/main" val="2327768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207069F-2748-4B0A-AB0B-B1BE2E3522FF}" type="slidenum">
              <a:rPr lang="en-GB" smtClean="0"/>
              <a:t>3</a:t>
            </a:fld>
            <a:endParaRPr lang="en-GB"/>
          </a:p>
        </p:txBody>
      </p:sp>
    </p:spTree>
    <p:extLst>
      <p:ext uri="{BB962C8B-B14F-4D97-AF65-F5344CB8AC3E}">
        <p14:creationId xmlns:p14="http://schemas.microsoft.com/office/powerpoint/2010/main" val="41543022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200" b="0" i="0" u="none" strike="noStrike"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6207069F-2748-4B0A-AB0B-B1BE2E3522FF}" type="slidenum">
              <a:rPr lang="en-GB" smtClean="0"/>
              <a:t>4</a:t>
            </a:fld>
            <a:endParaRPr lang="en-GB"/>
          </a:p>
        </p:txBody>
      </p:sp>
    </p:spTree>
    <p:extLst>
      <p:ext uri="{BB962C8B-B14F-4D97-AF65-F5344CB8AC3E}">
        <p14:creationId xmlns:p14="http://schemas.microsoft.com/office/powerpoint/2010/main" val="37994082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6207069F-2748-4B0A-AB0B-B1BE2E3522FF}" type="slidenum">
              <a:rPr lang="en-GB" smtClean="0"/>
              <a:t>5</a:t>
            </a:fld>
            <a:endParaRPr lang="en-GB"/>
          </a:p>
        </p:txBody>
      </p:sp>
    </p:spTree>
    <p:extLst>
      <p:ext uri="{BB962C8B-B14F-4D97-AF65-F5344CB8AC3E}">
        <p14:creationId xmlns:p14="http://schemas.microsoft.com/office/powerpoint/2010/main" val="29058337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smtClean="0"/>
          </a:p>
        </p:txBody>
      </p:sp>
      <p:sp>
        <p:nvSpPr>
          <p:cNvPr id="4" name="Slide Number Placeholder 3"/>
          <p:cNvSpPr>
            <a:spLocks noGrp="1"/>
          </p:cNvSpPr>
          <p:nvPr>
            <p:ph type="sldNum" sz="quarter" idx="10"/>
          </p:nvPr>
        </p:nvSpPr>
        <p:spPr/>
        <p:txBody>
          <a:bodyPr/>
          <a:lstStyle/>
          <a:p>
            <a:fld id="{6207069F-2748-4B0A-AB0B-B1BE2E3522FF}" type="slidenum">
              <a:rPr lang="en-GB" smtClean="0"/>
              <a:t>6</a:t>
            </a:fld>
            <a:endParaRPr lang="en-GB"/>
          </a:p>
        </p:txBody>
      </p:sp>
    </p:spTree>
    <p:extLst>
      <p:ext uri="{BB962C8B-B14F-4D97-AF65-F5344CB8AC3E}">
        <p14:creationId xmlns:p14="http://schemas.microsoft.com/office/powerpoint/2010/main" val="26470212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smtClean="0"/>
          </a:p>
          <a:p>
            <a:endParaRPr lang="en-GB" dirty="0"/>
          </a:p>
        </p:txBody>
      </p:sp>
      <p:sp>
        <p:nvSpPr>
          <p:cNvPr id="4" name="Slide Number Placeholder 3"/>
          <p:cNvSpPr>
            <a:spLocks noGrp="1"/>
          </p:cNvSpPr>
          <p:nvPr>
            <p:ph type="sldNum" sz="quarter" idx="10"/>
          </p:nvPr>
        </p:nvSpPr>
        <p:spPr/>
        <p:txBody>
          <a:bodyPr/>
          <a:lstStyle/>
          <a:p>
            <a:fld id="{6207069F-2748-4B0A-AB0B-B1BE2E3522FF}" type="slidenum">
              <a:rPr lang="en-GB" smtClean="0"/>
              <a:t>7</a:t>
            </a:fld>
            <a:endParaRPr lang="en-GB"/>
          </a:p>
        </p:txBody>
      </p:sp>
    </p:spTree>
    <p:extLst>
      <p:ext uri="{BB962C8B-B14F-4D97-AF65-F5344CB8AC3E}">
        <p14:creationId xmlns:p14="http://schemas.microsoft.com/office/powerpoint/2010/main" val="8494147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6207069F-2748-4B0A-AB0B-B1BE2E3522FF}" type="slidenum">
              <a:rPr lang="en-GB" smtClean="0"/>
              <a:t>8</a:t>
            </a:fld>
            <a:endParaRPr lang="en-GB"/>
          </a:p>
        </p:txBody>
      </p:sp>
    </p:spTree>
    <p:extLst>
      <p:ext uri="{BB962C8B-B14F-4D97-AF65-F5344CB8AC3E}">
        <p14:creationId xmlns:p14="http://schemas.microsoft.com/office/powerpoint/2010/main" val="22947317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207069F-2748-4B0A-AB0B-B1BE2E3522FF}" type="slidenum">
              <a:rPr lang="en-GB" smtClean="0"/>
              <a:t>9</a:t>
            </a:fld>
            <a:endParaRPr lang="en-GB"/>
          </a:p>
        </p:txBody>
      </p:sp>
    </p:spTree>
    <p:extLst>
      <p:ext uri="{BB962C8B-B14F-4D97-AF65-F5344CB8AC3E}">
        <p14:creationId xmlns:p14="http://schemas.microsoft.com/office/powerpoint/2010/main" val="33653910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3895FB3A-9AC6-4140-B452-F5D38C46291F}" type="datetimeFigureOut">
              <a:rPr lang="en-GB" smtClean="0"/>
              <a:t>24/09/2014</a:t>
            </a:fld>
            <a:endParaRPr lang="en-GB"/>
          </a:p>
        </p:txBody>
      </p:sp>
      <p:sp>
        <p:nvSpPr>
          <p:cNvPr id="17" name="Footer Placeholder 16"/>
          <p:cNvSpPr>
            <a:spLocks noGrp="1"/>
          </p:cNvSpPr>
          <p:nvPr>
            <p:ph type="ftr" sz="quarter" idx="11"/>
          </p:nvPr>
        </p:nvSpPr>
        <p:spPr/>
        <p:txBody>
          <a:bodyPr/>
          <a:lstStyle/>
          <a:p>
            <a:endParaRPr lang="en-GB"/>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DB704885-AB2F-45D7-ADC2-093B32BB8850}" type="slidenum">
              <a:rPr lang="en-GB" smtClean="0"/>
              <a:t>‹#›</a:t>
            </a:fld>
            <a:endParaRPr lang="en-GB"/>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895FB3A-9AC6-4140-B452-F5D38C46291F}" type="datetimeFigureOut">
              <a:rPr lang="en-GB" smtClean="0"/>
              <a:t>24/09/2014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B704885-AB2F-45D7-ADC2-093B32BB8850}" type="slidenum">
              <a:rPr lang="en-GB" smtClean="0"/>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DB704885-AB2F-45D7-ADC2-093B32BB8850}" type="slidenum">
              <a:rPr lang="en-GB" smtClean="0"/>
              <a:t>‹#›</a:t>
            </a:fld>
            <a:endParaRPr lang="en-GB"/>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895FB3A-9AC6-4140-B452-F5D38C46291F}" type="datetimeFigureOut">
              <a:rPr lang="en-GB" smtClean="0"/>
              <a:t>24/09/2014</a:t>
            </a:fld>
            <a:endParaRPr lang="en-GB"/>
          </a:p>
        </p:txBody>
      </p:sp>
      <p:sp>
        <p:nvSpPr>
          <p:cNvPr id="5" name="Footer Placeholder 4"/>
          <p:cNvSpPr>
            <a:spLocks noGrp="1"/>
          </p:cNvSpPr>
          <p:nvPr>
            <p:ph type="ftr" sz="quarter" idx="11"/>
          </p:nvPr>
        </p:nvSpPr>
        <p:spPr/>
        <p:txBody>
          <a:bodyPr/>
          <a:lstStyle/>
          <a:p>
            <a:endParaRPr lang="en-GB"/>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3895FB3A-9AC6-4140-B452-F5D38C46291F}" type="datetimeFigureOut">
              <a:rPr lang="en-GB" smtClean="0"/>
              <a:t>24/09/2014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a:xfrm>
            <a:off x="4361688" y="1026372"/>
            <a:ext cx="457200" cy="441325"/>
          </a:xfrm>
        </p:spPr>
        <p:txBody>
          <a:bodyPr/>
          <a:lstStyle/>
          <a:p>
            <a:fld id="{DB704885-AB2F-45D7-ADC2-093B32BB8850}" type="slidenum">
              <a:rPr lang="en-GB" smtClean="0"/>
              <a:t>‹#›</a:t>
            </a:fld>
            <a:endParaRPr lang="en-GB"/>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GB"/>
          </a:p>
        </p:txBody>
      </p:sp>
      <p:sp>
        <p:nvSpPr>
          <p:cNvPr id="4" name="Date Placeholder 3"/>
          <p:cNvSpPr>
            <a:spLocks noGrp="1"/>
          </p:cNvSpPr>
          <p:nvPr>
            <p:ph type="dt" sz="half" idx="10"/>
          </p:nvPr>
        </p:nvSpPr>
        <p:spPr/>
        <p:txBody>
          <a:bodyPr/>
          <a:lstStyle/>
          <a:p>
            <a:fld id="{3895FB3A-9AC6-4140-B452-F5D38C46291F}" type="datetimeFigureOut">
              <a:rPr lang="en-GB" smtClean="0"/>
              <a:t>24/09/2014</a:t>
            </a:fld>
            <a:endParaRPr lang="en-GB"/>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DB704885-AB2F-45D7-ADC2-093B32BB8850}" type="slidenum">
              <a:rPr lang="en-GB" smtClean="0"/>
              <a:t>‹#›</a:t>
            </a:fld>
            <a:endParaRPr lang="en-GB"/>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3895FB3A-9AC6-4140-B452-F5D38C46291F}" type="datetimeFigureOut">
              <a:rPr lang="en-GB" smtClean="0"/>
              <a:t>24/09/2014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B704885-AB2F-45D7-ADC2-093B32BB8850}" type="slidenum">
              <a:rPr lang="en-GB" smtClean="0"/>
              <a:t>‹#›</a:t>
            </a:fld>
            <a:endParaRPr lang="en-GB"/>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3895FB3A-9AC6-4140-B452-F5D38C46291F}" type="datetimeFigureOut">
              <a:rPr lang="en-GB" smtClean="0"/>
              <a:t>24/09/2014</a:t>
            </a:fld>
            <a:endParaRPr lang="en-GB"/>
          </a:p>
        </p:txBody>
      </p:sp>
      <p:sp>
        <p:nvSpPr>
          <p:cNvPr id="8" name="Footer Placeholder 7"/>
          <p:cNvSpPr>
            <a:spLocks noGrp="1"/>
          </p:cNvSpPr>
          <p:nvPr>
            <p:ph type="ftr" sz="quarter" idx="11"/>
          </p:nvPr>
        </p:nvSpPr>
        <p:spPr>
          <a:xfrm>
            <a:off x="304800" y="6409944"/>
            <a:ext cx="3581400" cy="365760"/>
          </a:xfrm>
        </p:spPr>
        <p:txBody>
          <a:bodyPr/>
          <a:lstStyle/>
          <a:p>
            <a:endParaRPr lang="en-GB"/>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DB704885-AB2F-45D7-ADC2-093B32BB8850}" type="slidenum">
              <a:rPr lang="en-GB" smtClean="0"/>
              <a:t>‹#›</a:t>
            </a:fld>
            <a:endParaRPr lang="en-GB"/>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895FB3A-9AC6-4140-B452-F5D38C46291F}" type="datetimeFigureOut">
              <a:rPr lang="en-GB" smtClean="0"/>
              <a:t>24/09/2014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a:xfrm>
            <a:off x="4343400" y="1036020"/>
            <a:ext cx="457200" cy="441325"/>
          </a:xfrm>
        </p:spPr>
        <p:txBody>
          <a:bodyPr/>
          <a:lstStyle/>
          <a:p>
            <a:fld id="{DB704885-AB2F-45D7-ADC2-093B32BB8850}"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3895FB3A-9AC6-4140-B452-F5D38C46291F}" type="datetimeFigureOut">
              <a:rPr lang="en-GB" smtClean="0"/>
              <a:t>24/09/2014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DB704885-AB2F-45D7-ADC2-093B32BB8850}"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DB704885-AB2F-45D7-ADC2-093B32BB8850}" type="slidenum">
              <a:rPr lang="en-GB" smtClean="0"/>
              <a:t>‹#›</a:t>
            </a:fld>
            <a:endParaRPr lang="en-GB"/>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3895FB3A-9AC6-4140-B452-F5D38C46291F}" type="datetimeFigureOut">
              <a:rPr lang="en-GB" smtClean="0"/>
              <a:t>24/09/2014</a:t>
            </a:fld>
            <a:endParaRPr lang="en-GB"/>
          </a:p>
        </p:txBody>
      </p:sp>
      <p:sp>
        <p:nvSpPr>
          <p:cNvPr id="6" name="Footer Placeholder 5"/>
          <p:cNvSpPr>
            <a:spLocks noGrp="1"/>
          </p:cNvSpPr>
          <p:nvPr>
            <p:ph type="ftr" sz="quarter" idx="11"/>
          </p:nvPr>
        </p:nvSpPr>
        <p:spPr>
          <a:xfrm>
            <a:off x="301752" y="6410848"/>
            <a:ext cx="3383280" cy="365760"/>
          </a:xfrm>
        </p:spPr>
        <p:txBody>
          <a:bodyPr/>
          <a:lstStyle/>
          <a:p>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DB704885-AB2F-45D7-ADC2-093B32BB8850}" type="slidenum">
              <a:rPr lang="en-GB" smtClean="0"/>
              <a:t>‹#›</a:t>
            </a:fld>
            <a:endParaRPr lang="en-GB"/>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3895FB3A-9AC6-4140-B452-F5D38C46291F}" type="datetimeFigureOut">
              <a:rPr lang="en-GB" smtClean="0"/>
              <a:t>24/09/2014</a:t>
            </a:fld>
            <a:endParaRPr lang="en-GB"/>
          </a:p>
        </p:txBody>
      </p:sp>
      <p:sp>
        <p:nvSpPr>
          <p:cNvPr id="6" name="Footer Placeholder 5"/>
          <p:cNvSpPr>
            <a:spLocks noGrp="1"/>
          </p:cNvSpPr>
          <p:nvPr>
            <p:ph type="ftr" sz="quarter" idx="11"/>
          </p:nvPr>
        </p:nvSpPr>
        <p:spPr>
          <a:xfrm>
            <a:off x="301752" y="6410848"/>
            <a:ext cx="3584448" cy="365760"/>
          </a:xfrm>
        </p:spPr>
        <p:txBody>
          <a:bodyPr/>
          <a:lstStyle/>
          <a:p>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3895FB3A-9AC6-4140-B452-F5D38C46291F}" type="datetimeFigureOut">
              <a:rPr lang="en-GB" smtClean="0"/>
              <a:t>24/09/2014</a:t>
            </a:fld>
            <a:endParaRPr lang="en-GB"/>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GB"/>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DB704885-AB2F-45D7-ADC2-093B32BB8850}" type="slidenum">
              <a:rPr lang="en-GB" smtClean="0"/>
              <a:t>‹#›</a:t>
            </a:fld>
            <a:endParaRPr lang="en-GB"/>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wlv.ac.uk/connectedcommunities"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55576" y="3789040"/>
            <a:ext cx="7560840" cy="1849760"/>
          </a:xfrm>
        </p:spPr>
        <p:txBody>
          <a:bodyPr>
            <a:normAutofit fontScale="92500" lnSpcReduction="10000"/>
          </a:bodyPr>
          <a:lstStyle/>
          <a:p>
            <a:r>
              <a:rPr lang="en-GB" dirty="0" smtClean="0"/>
              <a:t>Lydia Lewis</a:t>
            </a:r>
          </a:p>
          <a:p>
            <a:r>
              <a:rPr lang="en-GB" dirty="0" smtClean="0"/>
              <a:t>Centre for developmental and applied research in education</a:t>
            </a:r>
          </a:p>
          <a:p>
            <a:r>
              <a:rPr lang="en-GB" dirty="0" smtClean="0"/>
              <a:t>Institute of education</a:t>
            </a:r>
          </a:p>
          <a:p>
            <a:r>
              <a:rPr lang="en-GB" dirty="0" smtClean="0"/>
              <a:t>University of Wolverhampton</a:t>
            </a:r>
          </a:p>
          <a:p>
            <a:endParaRPr lang="en-GB" dirty="0" smtClean="0"/>
          </a:p>
          <a:p>
            <a:r>
              <a:rPr lang="en-GB" dirty="0" smtClean="0"/>
              <a:t>Lydia.lewis@wlv.ac.uk</a:t>
            </a:r>
            <a:endParaRPr lang="en-GB" dirty="0"/>
          </a:p>
        </p:txBody>
      </p:sp>
      <p:sp>
        <p:nvSpPr>
          <p:cNvPr id="2" name="Title 1"/>
          <p:cNvSpPr>
            <a:spLocks noGrp="1"/>
          </p:cNvSpPr>
          <p:nvPr>
            <p:ph type="ctrTitle"/>
          </p:nvPr>
        </p:nvSpPr>
        <p:spPr/>
        <p:txBody>
          <a:bodyPr>
            <a:noAutofit/>
          </a:bodyPr>
          <a:lstStyle/>
          <a:p>
            <a:r>
              <a:rPr lang="en-GB" sz="3000" b="1" dirty="0" smtClean="0"/>
              <a:t>Mutuality in the research encounter: some reflections on the </a:t>
            </a:r>
            <a:r>
              <a:rPr lang="en-GB" sz="3000" b="1" dirty="0" err="1" smtClean="0"/>
              <a:t>ethico</a:t>
            </a:r>
            <a:r>
              <a:rPr lang="en-GB" sz="3000" b="1" dirty="0" smtClean="0"/>
              <a:t>-politics of conducting interviews</a:t>
            </a:r>
            <a:endParaRPr lang="en-GB" sz="3000" b="1" dirty="0"/>
          </a:p>
        </p:txBody>
      </p:sp>
    </p:spTree>
    <p:extLst>
      <p:ext uri="{BB962C8B-B14F-4D97-AF65-F5344CB8AC3E}">
        <p14:creationId xmlns:p14="http://schemas.microsoft.com/office/powerpoint/2010/main" val="191851924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smtClean="0"/>
              <a:t>Interviews as therapeutic encounters</a:t>
            </a:r>
            <a:endParaRPr lang="en-GB" b="1" dirty="0"/>
          </a:p>
        </p:txBody>
      </p:sp>
      <p:sp>
        <p:nvSpPr>
          <p:cNvPr id="3" name="Content Placeholder 2"/>
          <p:cNvSpPr>
            <a:spLocks noGrp="1"/>
          </p:cNvSpPr>
          <p:nvPr>
            <p:ph sz="quarter" idx="1"/>
          </p:nvPr>
        </p:nvSpPr>
        <p:spPr>
          <a:xfrm>
            <a:off x="611560" y="1772816"/>
            <a:ext cx="8194112" cy="4326232"/>
          </a:xfrm>
        </p:spPr>
        <p:txBody>
          <a:bodyPr/>
          <a:lstStyle/>
          <a:p>
            <a:r>
              <a:rPr lang="en-GB" dirty="0" smtClean="0"/>
              <a:t>Difference between research and therapeutic interviews (</a:t>
            </a:r>
            <a:r>
              <a:rPr lang="en-GB" dirty="0" err="1" smtClean="0"/>
              <a:t>Kvale</a:t>
            </a:r>
            <a:r>
              <a:rPr lang="en-GB" dirty="0" smtClean="0"/>
              <a:t>)</a:t>
            </a:r>
          </a:p>
          <a:p>
            <a:endParaRPr lang="en-GB" dirty="0" smtClean="0"/>
          </a:p>
          <a:p>
            <a:r>
              <a:rPr lang="en-GB" dirty="0" smtClean="0"/>
              <a:t>Bearing enlightened witness (Miller)</a:t>
            </a:r>
            <a:endParaRPr lang="en-GB" dirty="0"/>
          </a:p>
        </p:txBody>
      </p:sp>
    </p:spTree>
    <p:extLst>
      <p:ext uri="{BB962C8B-B14F-4D97-AF65-F5344CB8AC3E}">
        <p14:creationId xmlns:p14="http://schemas.microsoft.com/office/powerpoint/2010/main" val="13711209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Participant 1</a:t>
            </a:r>
            <a:endParaRPr lang="en-GB" b="1" dirty="0"/>
          </a:p>
        </p:txBody>
      </p:sp>
      <p:sp>
        <p:nvSpPr>
          <p:cNvPr id="3" name="Content Placeholder 2"/>
          <p:cNvSpPr>
            <a:spLocks noGrp="1"/>
          </p:cNvSpPr>
          <p:nvPr>
            <p:ph sz="quarter" idx="1"/>
          </p:nvPr>
        </p:nvSpPr>
        <p:spPr/>
        <p:txBody>
          <a:bodyPr>
            <a:normAutofit fontScale="77500" lnSpcReduction="20000"/>
          </a:bodyPr>
          <a:lstStyle/>
          <a:p>
            <a:pPr marL="0" indent="0">
              <a:buNone/>
            </a:pPr>
            <a:r>
              <a:rPr lang="en-GB" dirty="0" smtClean="0"/>
              <a:t>I: … do </a:t>
            </a:r>
            <a:r>
              <a:rPr lang="en-GB" dirty="0"/>
              <a:t>you think that there are advantages to a mental health </a:t>
            </a:r>
            <a:r>
              <a:rPr lang="en-GB" dirty="0" smtClean="0"/>
              <a:t>focused </a:t>
            </a:r>
            <a:r>
              <a:rPr lang="en-GB" dirty="0"/>
              <a:t>project like </a:t>
            </a:r>
            <a:r>
              <a:rPr lang="en-GB" dirty="0" smtClean="0"/>
              <a:t>this?</a:t>
            </a:r>
            <a:endParaRPr lang="en-GB" dirty="0"/>
          </a:p>
          <a:p>
            <a:pPr marL="0" indent="0">
              <a:buNone/>
            </a:pPr>
            <a:r>
              <a:rPr lang="en-GB" dirty="0"/>
              <a:t>IV</a:t>
            </a:r>
            <a:r>
              <a:rPr lang="en-GB" dirty="0" smtClean="0"/>
              <a:t>: Well</a:t>
            </a:r>
            <a:r>
              <a:rPr lang="en-GB" dirty="0"/>
              <a:t>, it's supportive.  At the moment I need the support.  Having said that, I wish I was outside of it in terms of art, and I'm kind of dependent on it in terms of mental health, so I'm sort of - what's the word? - </a:t>
            </a:r>
          </a:p>
          <a:p>
            <a:pPr marL="0" indent="0">
              <a:buNone/>
            </a:pPr>
            <a:r>
              <a:rPr lang="en-GB" dirty="0"/>
              <a:t>I</a:t>
            </a:r>
            <a:r>
              <a:rPr lang="en-GB" dirty="0" smtClean="0"/>
              <a:t>: In </a:t>
            </a:r>
            <a:r>
              <a:rPr lang="en-GB" dirty="0"/>
              <a:t>conflict or whatever-</a:t>
            </a:r>
          </a:p>
          <a:p>
            <a:pPr marL="0" indent="0">
              <a:buNone/>
            </a:pPr>
            <a:r>
              <a:rPr lang="en-GB" dirty="0"/>
              <a:t>IV</a:t>
            </a:r>
            <a:r>
              <a:rPr lang="en-GB" dirty="0" smtClean="0"/>
              <a:t>: Exactly</a:t>
            </a:r>
            <a:r>
              <a:rPr lang="en-GB" dirty="0"/>
              <a:t>!  Exactly.  I mean, I'm sort of giving conflicting messages.  Yes, I'm quite dependent on it and I've been in the system for quite a few years now and I feel like I don’t really want to leave it in terms of the support that I get. </a:t>
            </a:r>
            <a:r>
              <a:rPr lang="en-GB" dirty="0" smtClean="0"/>
              <a:t>(…)</a:t>
            </a:r>
          </a:p>
          <a:p>
            <a:pPr marL="0" indent="0">
              <a:buNone/>
            </a:pPr>
            <a:r>
              <a:rPr lang="en-GB" dirty="0" smtClean="0"/>
              <a:t>I: So </a:t>
            </a:r>
            <a:r>
              <a:rPr lang="en-GB" dirty="0"/>
              <a:t>maybe the strategy, as you say, is that sort of initial distancing from the kind of mental health focus on projects is quite a good strategy to well, start doing other things and kind of progress on and then see where that takes you, because you can't sort of necessarily </a:t>
            </a:r>
            <a:r>
              <a:rPr lang="en-GB" dirty="0" smtClean="0"/>
              <a:t>[IV: But </a:t>
            </a:r>
            <a:r>
              <a:rPr lang="en-GB" dirty="0"/>
              <a:t>I'm scared] take the big leap all at once.</a:t>
            </a:r>
          </a:p>
          <a:p>
            <a:pPr marL="0" indent="0">
              <a:buNone/>
            </a:pPr>
            <a:endParaRPr lang="en-GB" dirty="0"/>
          </a:p>
        </p:txBody>
      </p:sp>
    </p:spTree>
    <p:extLst>
      <p:ext uri="{BB962C8B-B14F-4D97-AF65-F5344CB8AC3E}">
        <p14:creationId xmlns:p14="http://schemas.microsoft.com/office/powerpoint/2010/main" val="188828945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Participant 1 cont.</a:t>
            </a:r>
          </a:p>
        </p:txBody>
      </p:sp>
      <p:sp>
        <p:nvSpPr>
          <p:cNvPr id="3" name="Content Placeholder 2"/>
          <p:cNvSpPr>
            <a:spLocks noGrp="1"/>
          </p:cNvSpPr>
          <p:nvPr>
            <p:ph sz="quarter" idx="1"/>
          </p:nvPr>
        </p:nvSpPr>
        <p:spPr/>
        <p:txBody>
          <a:bodyPr>
            <a:normAutofit fontScale="92500" lnSpcReduction="20000"/>
          </a:bodyPr>
          <a:lstStyle/>
          <a:p>
            <a:pPr marL="0" indent="0">
              <a:buNone/>
            </a:pPr>
            <a:r>
              <a:rPr lang="en-GB" dirty="0" smtClean="0"/>
              <a:t>IV: Yes</a:t>
            </a:r>
            <a:r>
              <a:rPr lang="en-GB" dirty="0"/>
              <a:t>, it does, but it's such a big commitment and it's really quite scary, and I don’t know if I'm really ready for it yet</a:t>
            </a:r>
            <a:r>
              <a:rPr lang="en-GB" dirty="0" smtClean="0"/>
              <a:t>. (…) </a:t>
            </a:r>
            <a:r>
              <a:rPr lang="en-GB" dirty="0"/>
              <a:t>She did ask me do you want to do this now, and I said yes.  [Laughs] But I'm thinking maybe not.  Maybe in a year or two.</a:t>
            </a:r>
          </a:p>
          <a:p>
            <a:pPr marL="0" indent="0">
              <a:buNone/>
            </a:pPr>
            <a:r>
              <a:rPr lang="en-GB" dirty="0"/>
              <a:t>I</a:t>
            </a:r>
            <a:r>
              <a:rPr lang="en-GB" dirty="0" smtClean="0"/>
              <a:t>: But </a:t>
            </a:r>
            <a:r>
              <a:rPr lang="en-GB" dirty="0"/>
              <a:t>there's always a tendency, I think, to sort of feel like that, isn't there?  Think oh god, am I ready.  I don’t know, whether it's worth just going for it, sometimes </a:t>
            </a:r>
            <a:r>
              <a:rPr lang="en-GB" dirty="0" smtClean="0"/>
              <a:t>[IV: Yes</a:t>
            </a:r>
            <a:r>
              <a:rPr lang="en-GB" dirty="0"/>
              <a:t>, yes] because I think sometimes, especially for women, I suppose they have, obviously, things like women's mentoring schemes, because women are much more likely to be sort of </a:t>
            </a:r>
            <a:r>
              <a:rPr lang="en-GB" dirty="0" smtClean="0"/>
              <a:t>[IV: Scared</a:t>
            </a:r>
            <a:r>
              <a:rPr lang="en-GB" dirty="0"/>
              <a:t>] constantly - Yes, delaying.  It's like applying for promotion at work. </a:t>
            </a:r>
            <a:r>
              <a:rPr lang="en-GB" dirty="0" smtClean="0"/>
              <a:t>…</a:t>
            </a:r>
            <a:endParaRPr lang="en-GB" dirty="0"/>
          </a:p>
          <a:p>
            <a:endParaRPr lang="en-GB" dirty="0"/>
          </a:p>
        </p:txBody>
      </p:sp>
    </p:spTree>
    <p:extLst>
      <p:ext uri="{BB962C8B-B14F-4D97-AF65-F5344CB8AC3E}">
        <p14:creationId xmlns:p14="http://schemas.microsoft.com/office/powerpoint/2010/main" val="177758096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Participant 1 cont.</a:t>
            </a:r>
            <a:endParaRPr lang="en-GB" b="1" dirty="0"/>
          </a:p>
        </p:txBody>
      </p:sp>
      <p:sp>
        <p:nvSpPr>
          <p:cNvPr id="3" name="Content Placeholder 2"/>
          <p:cNvSpPr>
            <a:spLocks noGrp="1"/>
          </p:cNvSpPr>
          <p:nvPr>
            <p:ph sz="quarter" idx="1"/>
          </p:nvPr>
        </p:nvSpPr>
        <p:spPr/>
        <p:txBody>
          <a:bodyPr>
            <a:normAutofit lnSpcReduction="10000"/>
          </a:bodyPr>
          <a:lstStyle/>
          <a:p>
            <a:pPr marL="0" indent="0">
              <a:buNone/>
            </a:pPr>
            <a:r>
              <a:rPr lang="en-GB" sz="1600" dirty="0"/>
              <a:t>IV: When I said yes to it starting now, or starting soon in a few weeks, I was really thinking well maybe in the meantime if I delayed it for a year or two the DSS will want me to do…will force me to do a job that I couldn’t cope with and that I would be really unhappy with, and I'd rather do this now and at least be doing something that I enjoy.  But I don’t know whether I can sell my work.  I don’t know.</a:t>
            </a:r>
          </a:p>
          <a:p>
            <a:pPr marL="0" indent="0">
              <a:buNone/>
            </a:pPr>
            <a:endParaRPr lang="en-GB" sz="1600" dirty="0" smtClean="0"/>
          </a:p>
          <a:p>
            <a:pPr marL="0" indent="0">
              <a:buNone/>
            </a:pPr>
            <a:r>
              <a:rPr lang="en-GB" sz="1600" dirty="0" smtClean="0"/>
              <a:t>(…)</a:t>
            </a:r>
          </a:p>
          <a:p>
            <a:pPr marL="0" indent="0">
              <a:buNone/>
            </a:pPr>
            <a:endParaRPr lang="en-GB" sz="1600" dirty="0"/>
          </a:p>
          <a:p>
            <a:pPr marL="0" indent="0">
              <a:buNone/>
            </a:pPr>
            <a:r>
              <a:rPr lang="en-GB" sz="1600" dirty="0" smtClean="0"/>
              <a:t>I</a:t>
            </a:r>
            <a:r>
              <a:rPr lang="en-GB" sz="1600" dirty="0"/>
              <a:t>: No, it's very hard to make a living, I would imagine, in the field, [I: Yes] until you get established and so on.  But I imagine it's quite a good thing to do, because again, I think that's the benefit as well of the women's sector.  I mean, I think it's one of the sort of things relating to women's mental health generally is that the women's sector, obviously you're looking at in terms of kind of the problems that women face in their lives, whereas the mental health sector, like you say, all becomes very mental healthy and before you know it, things become like a personal kind of problem rather than a socially generated one or whatever.  </a:t>
            </a:r>
            <a:r>
              <a:rPr lang="en-GB" sz="1600" dirty="0" smtClean="0"/>
              <a:t>…</a:t>
            </a:r>
          </a:p>
          <a:p>
            <a:pPr marL="0" indent="0">
              <a:buNone/>
            </a:pPr>
            <a:endParaRPr lang="en-GB" sz="1600" dirty="0"/>
          </a:p>
          <a:p>
            <a:pPr marL="0" indent="0">
              <a:buNone/>
            </a:pPr>
            <a:r>
              <a:rPr lang="en-GB" sz="1600" dirty="0"/>
              <a:t>IV: Yes.  I'm worried if I'm able to make a living part-time, if it would affect me coming here …</a:t>
            </a:r>
          </a:p>
          <a:p>
            <a:pPr marL="0" indent="0">
              <a:buNone/>
            </a:pPr>
            <a:endParaRPr lang="en-GB" sz="1400" dirty="0"/>
          </a:p>
        </p:txBody>
      </p:sp>
    </p:spTree>
    <p:extLst>
      <p:ext uri="{BB962C8B-B14F-4D97-AF65-F5344CB8AC3E}">
        <p14:creationId xmlns:p14="http://schemas.microsoft.com/office/powerpoint/2010/main" val="204998241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Participant 2</a:t>
            </a:r>
            <a:endParaRPr lang="en-GB" b="1" dirty="0"/>
          </a:p>
        </p:txBody>
      </p:sp>
      <p:sp>
        <p:nvSpPr>
          <p:cNvPr id="3" name="Content Placeholder 2"/>
          <p:cNvSpPr>
            <a:spLocks noGrp="1"/>
          </p:cNvSpPr>
          <p:nvPr>
            <p:ph sz="quarter" idx="1"/>
          </p:nvPr>
        </p:nvSpPr>
        <p:spPr/>
        <p:txBody>
          <a:bodyPr>
            <a:normAutofit/>
          </a:bodyPr>
          <a:lstStyle/>
          <a:p>
            <a:pPr marL="0" indent="0">
              <a:buNone/>
            </a:pPr>
            <a:r>
              <a:rPr lang="en-GB" sz="1800" dirty="0"/>
              <a:t>I</a:t>
            </a:r>
            <a:r>
              <a:rPr lang="en-GB" sz="1800" dirty="0" smtClean="0"/>
              <a:t>: It’s </a:t>
            </a:r>
            <a:r>
              <a:rPr lang="en-GB" sz="1800" dirty="0"/>
              <a:t>everywhere. It’s everywhere isn’t it, yeah. I’m just thinking about, </a:t>
            </a:r>
            <a:r>
              <a:rPr lang="en-GB" sz="1800" dirty="0" smtClean="0"/>
              <a:t> </a:t>
            </a:r>
            <a:r>
              <a:rPr lang="en-GB" sz="1800" dirty="0"/>
              <a:t>I </a:t>
            </a:r>
            <a:r>
              <a:rPr lang="en-GB" sz="1800" dirty="0" smtClean="0"/>
              <a:t>find </a:t>
            </a:r>
            <a:r>
              <a:rPr lang="en-GB" sz="1800" dirty="0"/>
              <a:t>Janet Stoppard’s work on women’s depression quite useful, and she talks about depression being culturally prescribed for women. That, you know, and it’s, like, well, whatever you do it’s </a:t>
            </a:r>
            <a:r>
              <a:rPr lang="en-GB" sz="1800" dirty="0" err="1"/>
              <a:t>gonna</a:t>
            </a:r>
            <a:r>
              <a:rPr lang="en-GB" sz="1800" dirty="0"/>
              <a:t> be depressing, sort of, thing [laughs], you know. I Just find that </a:t>
            </a:r>
            <a:r>
              <a:rPr lang="en-GB" sz="1800" dirty="0" smtClean="0"/>
              <a:t>quite </a:t>
            </a:r>
            <a:r>
              <a:rPr lang="en-GB" sz="1800" dirty="0"/>
              <a:t>insightful, you know. </a:t>
            </a:r>
          </a:p>
          <a:p>
            <a:pPr marL="0" indent="0">
              <a:buNone/>
            </a:pPr>
            <a:r>
              <a:rPr lang="en-GB" sz="1800" dirty="0"/>
              <a:t>IV</a:t>
            </a:r>
            <a:r>
              <a:rPr lang="en-GB" sz="1800" dirty="0" smtClean="0"/>
              <a:t>: Well</a:t>
            </a:r>
            <a:r>
              <a:rPr lang="en-GB" sz="1800" dirty="0"/>
              <a:t>, I think, you know, making depression part of an illness or, rather than seen as just an experience generated by life </a:t>
            </a:r>
            <a:r>
              <a:rPr lang="en-GB" sz="1800" dirty="0" smtClean="0"/>
              <a:t>[I: Yes</a:t>
            </a:r>
            <a:r>
              <a:rPr lang="en-GB" sz="1800" dirty="0"/>
              <a:t>, yeah]. And I think sometimes it’s easier for, I don’t know, the powers that be, the government, to say a person is experiencing all this terrible distress because it’s to do with something wrong in them, an illness, rather than say, ‘Well, what is it in society that’s giving people such appalling experiences?’ That it’s easier </a:t>
            </a:r>
            <a:r>
              <a:rPr lang="en-GB" sz="1800" dirty="0" smtClean="0"/>
              <a:t>[I: Yes</a:t>
            </a:r>
            <a:r>
              <a:rPr lang="en-GB" sz="1800" dirty="0"/>
              <a:t>] for people to say, ‘Oh, it’s an illness. Here’s a medication to make it better,’ rather than to say, ‘What is it in society? </a:t>
            </a:r>
          </a:p>
          <a:p>
            <a:pPr marL="0" indent="0">
              <a:buNone/>
            </a:pPr>
            <a:r>
              <a:rPr lang="en-GB" sz="1800" dirty="0"/>
              <a:t>I</a:t>
            </a:r>
            <a:r>
              <a:rPr lang="en-GB" sz="1800" dirty="0" smtClean="0"/>
              <a:t>: That’s </a:t>
            </a:r>
            <a:r>
              <a:rPr lang="en-GB" sz="1800" dirty="0"/>
              <a:t>right.</a:t>
            </a:r>
          </a:p>
          <a:p>
            <a:pPr marL="0" indent="0">
              <a:buNone/>
            </a:pPr>
            <a:endParaRPr lang="en-GB" sz="1200" dirty="0"/>
          </a:p>
        </p:txBody>
      </p:sp>
    </p:spTree>
    <p:extLst>
      <p:ext uri="{BB962C8B-B14F-4D97-AF65-F5344CB8AC3E}">
        <p14:creationId xmlns:p14="http://schemas.microsoft.com/office/powerpoint/2010/main" val="31506940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Participant 2 cont.</a:t>
            </a:r>
            <a:endParaRPr lang="en-GB" b="1" dirty="0"/>
          </a:p>
        </p:txBody>
      </p:sp>
      <p:sp>
        <p:nvSpPr>
          <p:cNvPr id="3" name="Content Placeholder 2"/>
          <p:cNvSpPr>
            <a:spLocks noGrp="1"/>
          </p:cNvSpPr>
          <p:nvPr>
            <p:ph sz="quarter" idx="1"/>
          </p:nvPr>
        </p:nvSpPr>
        <p:spPr/>
        <p:txBody>
          <a:bodyPr>
            <a:normAutofit fontScale="62500" lnSpcReduction="20000"/>
          </a:bodyPr>
          <a:lstStyle/>
          <a:p>
            <a:pPr marL="0" indent="0">
              <a:buNone/>
            </a:pPr>
            <a:r>
              <a:rPr lang="en-GB" sz="3000" dirty="0"/>
              <a:t>IV: What’s gone wrong that makes people experience these things?’ </a:t>
            </a:r>
          </a:p>
          <a:p>
            <a:pPr marL="0" indent="0">
              <a:buNone/>
            </a:pPr>
            <a:r>
              <a:rPr lang="en-GB" sz="3000" dirty="0"/>
              <a:t>I: Well, that’s right. It easier, isn’t it, to, sort of, like you say, just </a:t>
            </a:r>
            <a:r>
              <a:rPr lang="en-GB" sz="3000" dirty="0" err="1" smtClean="0"/>
              <a:t>pathologise</a:t>
            </a:r>
            <a:r>
              <a:rPr lang="en-GB" sz="3000" dirty="0" smtClean="0"/>
              <a:t> </a:t>
            </a:r>
            <a:r>
              <a:rPr lang="en-GB" sz="3000" dirty="0"/>
              <a:t>the individuals, rather than actually look at what are the social problems that are causing it, really. Like, I mean, part of the reason that mental health services find it hard to, kind of, take a social perspective is, that you might, sort of, argue that their function, really, anyway, is to contain that distress and re-label it and, you know. So if that’s the whole, sort of, purpose, well no, they’re not </a:t>
            </a:r>
            <a:r>
              <a:rPr lang="en-GB" sz="3000" dirty="0" err="1"/>
              <a:t>gonna</a:t>
            </a:r>
            <a:r>
              <a:rPr lang="en-GB" sz="3000" dirty="0"/>
              <a:t> be able to [laughs], you know, address the actual problems in a way, sort of, thing. So, it’s, yeah.</a:t>
            </a:r>
          </a:p>
          <a:p>
            <a:pPr marL="0" indent="0">
              <a:buNone/>
            </a:pPr>
            <a:r>
              <a:rPr lang="en-GB" sz="3000" dirty="0"/>
              <a:t>IV: I mean, when you look at people’s life experiences, you think, ‘Well, no wonder they’re suffering the most appalling grief.’ </a:t>
            </a:r>
            <a:r>
              <a:rPr lang="en-GB" sz="3000" dirty="0" smtClean="0"/>
              <a:t>[I: Yeah</a:t>
            </a:r>
            <a:r>
              <a:rPr lang="en-GB" sz="3000" dirty="0"/>
              <a:t>] No wonder, you know, who wouldn’t?</a:t>
            </a:r>
          </a:p>
          <a:p>
            <a:pPr marL="0" indent="0">
              <a:buNone/>
            </a:pPr>
            <a:r>
              <a:rPr lang="en-GB" sz="3000" dirty="0"/>
              <a:t>I: I know. Well, it’s almost like, as well, when you look at the state of the </a:t>
            </a:r>
            <a:r>
              <a:rPr lang="en-GB" sz="3000" dirty="0" smtClean="0"/>
              <a:t>world, it’s </a:t>
            </a:r>
            <a:r>
              <a:rPr lang="en-GB" sz="3000" dirty="0"/>
              <a:t>more surprising that most people seem to be managing to, sort of, get </a:t>
            </a:r>
            <a:r>
              <a:rPr lang="en-GB" sz="3000" dirty="0" smtClean="0"/>
              <a:t>along okay </a:t>
            </a:r>
            <a:r>
              <a:rPr lang="en-GB" sz="3000" dirty="0"/>
              <a:t>[laughs] than anybody </a:t>
            </a:r>
            <a:r>
              <a:rPr lang="en-GB" sz="3000" dirty="0" smtClean="0"/>
              <a:t>that’s, </a:t>
            </a:r>
            <a:r>
              <a:rPr lang="en-GB" sz="3000" dirty="0"/>
              <a:t>you know, in distress, kind of, thing, you know. </a:t>
            </a:r>
          </a:p>
          <a:p>
            <a:pPr marL="0" indent="0">
              <a:buNone/>
            </a:pPr>
            <a:r>
              <a:rPr lang="en-GB" sz="3000" dirty="0"/>
              <a:t>IV: That’s right, yeah.</a:t>
            </a:r>
          </a:p>
          <a:p>
            <a:pPr marL="0" indent="0">
              <a:buNone/>
            </a:pPr>
            <a:endParaRPr lang="en-GB" dirty="0"/>
          </a:p>
        </p:txBody>
      </p:sp>
    </p:spTree>
    <p:extLst>
      <p:ext uri="{BB962C8B-B14F-4D97-AF65-F5344CB8AC3E}">
        <p14:creationId xmlns:p14="http://schemas.microsoft.com/office/powerpoint/2010/main" val="395545834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solidFill>
                  <a:schemeClr val="bg2">
                    <a:lumMod val="25000"/>
                  </a:schemeClr>
                </a:solidFill>
              </a:rPr>
              <a:t>Conclusions</a:t>
            </a:r>
            <a:endParaRPr lang="en-GB" b="1" dirty="0">
              <a:solidFill>
                <a:schemeClr val="bg2">
                  <a:lumMod val="25000"/>
                </a:schemeClr>
              </a:solidFill>
            </a:endParaRPr>
          </a:p>
        </p:txBody>
      </p:sp>
      <p:sp>
        <p:nvSpPr>
          <p:cNvPr id="3" name="Content Placeholder 2"/>
          <p:cNvSpPr>
            <a:spLocks noGrp="1"/>
          </p:cNvSpPr>
          <p:nvPr>
            <p:ph sz="quarter" idx="1"/>
          </p:nvPr>
        </p:nvSpPr>
        <p:spPr/>
        <p:txBody>
          <a:bodyPr>
            <a:normAutofit fontScale="92500" lnSpcReduction="10000"/>
          </a:bodyPr>
          <a:lstStyle/>
          <a:p>
            <a:pPr marL="0" indent="0">
              <a:buNone/>
            </a:pPr>
            <a:r>
              <a:rPr lang="en-GB" dirty="0" smtClean="0"/>
              <a:t>If we accept that conducting and participating in research is an inter-active process, what participants get or take from it should concern us. Whilst we are not claiming that researchers have the ‘power’ to change individuals’ attitudes, behaviour or perceptions, we do have the power to construct research which involves questioning dominant/oppressive discourses; this can occur within the process of ‘doing’ research, and need not be limited to the analysis and writing up stages. The potential of research to create change can become an aspect of our methodology, which will in turn create more complex understandings of resistances to social/individual </a:t>
            </a:r>
            <a:r>
              <a:rPr lang="en-GB" smtClean="0"/>
              <a:t>change.(Kelly </a:t>
            </a:r>
            <a:r>
              <a:rPr lang="en-GB" dirty="0" smtClean="0"/>
              <a:t>et al, 1994, pp. 39-40),</a:t>
            </a:r>
            <a:endParaRPr lang="en-GB" dirty="0"/>
          </a:p>
        </p:txBody>
      </p:sp>
    </p:spTree>
    <p:extLst>
      <p:ext uri="{BB962C8B-B14F-4D97-AF65-F5344CB8AC3E}">
        <p14:creationId xmlns:p14="http://schemas.microsoft.com/office/powerpoint/2010/main" val="159494905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solidFill>
                  <a:schemeClr val="bg2">
                    <a:lumMod val="25000"/>
                  </a:schemeClr>
                </a:solidFill>
              </a:rPr>
              <a:t>Conclusions</a:t>
            </a:r>
            <a:endParaRPr lang="en-GB" b="1" dirty="0">
              <a:solidFill>
                <a:schemeClr val="bg2">
                  <a:lumMod val="25000"/>
                </a:schemeClr>
              </a:solidFill>
            </a:endParaRPr>
          </a:p>
        </p:txBody>
      </p:sp>
      <p:sp>
        <p:nvSpPr>
          <p:cNvPr id="3" name="Content Placeholder 2"/>
          <p:cNvSpPr>
            <a:spLocks noGrp="1"/>
          </p:cNvSpPr>
          <p:nvPr>
            <p:ph sz="quarter" idx="1"/>
          </p:nvPr>
        </p:nvSpPr>
        <p:spPr/>
        <p:txBody>
          <a:bodyPr>
            <a:normAutofit fontScale="85000" lnSpcReduction="20000"/>
          </a:bodyPr>
          <a:lstStyle/>
          <a:p>
            <a:pPr>
              <a:buFont typeface="Wingdings" panose="05000000000000000000" pitchFamily="2" charset="2"/>
              <a:buChar char="Ø"/>
            </a:pPr>
            <a:r>
              <a:rPr lang="en-GB" dirty="0"/>
              <a:t>Link between research paradigms and politics and ethics of </a:t>
            </a:r>
            <a:r>
              <a:rPr lang="en-GB" dirty="0" smtClean="0"/>
              <a:t>research</a:t>
            </a:r>
          </a:p>
          <a:p>
            <a:pPr>
              <a:buFont typeface="Wingdings" panose="05000000000000000000" pitchFamily="2" charset="2"/>
              <a:buChar char="Ø"/>
            </a:pPr>
            <a:endParaRPr lang="en-GB" dirty="0" smtClean="0"/>
          </a:p>
          <a:p>
            <a:pPr>
              <a:buFont typeface="Wingdings" panose="05000000000000000000" pitchFamily="2" charset="2"/>
              <a:buChar char="Ø"/>
            </a:pPr>
            <a:r>
              <a:rPr lang="en-GB" dirty="0"/>
              <a:t>Need to ‘connect how we do research to our theoretical and political commitments’ (Lather, 1995, p. 301</a:t>
            </a:r>
            <a:r>
              <a:rPr lang="en-GB" dirty="0" smtClean="0"/>
              <a:t>)</a:t>
            </a:r>
          </a:p>
          <a:p>
            <a:pPr>
              <a:buFont typeface="Wingdings" panose="05000000000000000000" pitchFamily="2" charset="2"/>
              <a:buChar char="Ø"/>
            </a:pPr>
            <a:endParaRPr lang="en-GB" dirty="0"/>
          </a:p>
          <a:p>
            <a:pPr>
              <a:buFont typeface="Wingdings" panose="05000000000000000000" pitchFamily="2" charset="2"/>
              <a:buChar char="Ø"/>
            </a:pPr>
            <a:r>
              <a:rPr lang="en-GB" dirty="0" smtClean="0"/>
              <a:t>Job of the social researcher to interpret experience in wider context (epistemic responsibility)</a:t>
            </a:r>
          </a:p>
          <a:p>
            <a:pPr>
              <a:buFont typeface="Wingdings" panose="05000000000000000000" pitchFamily="2" charset="2"/>
              <a:buChar char="Ø"/>
            </a:pPr>
            <a:endParaRPr lang="en-GB" dirty="0"/>
          </a:p>
          <a:p>
            <a:pPr>
              <a:buFont typeface="Wingdings" panose="05000000000000000000" pitchFamily="2" charset="2"/>
              <a:buChar char="Ø"/>
            </a:pPr>
            <a:r>
              <a:rPr lang="en-GB" dirty="0" smtClean="0"/>
              <a:t>Feminist practice in research involves listening closely and responsively contextualising experience</a:t>
            </a:r>
          </a:p>
          <a:p>
            <a:pPr>
              <a:buFont typeface="Wingdings" panose="05000000000000000000" pitchFamily="2" charset="2"/>
              <a:buChar char="Ø"/>
            </a:pPr>
            <a:endParaRPr lang="en-GB" dirty="0" smtClean="0"/>
          </a:p>
          <a:p>
            <a:pPr>
              <a:buFont typeface="Wingdings" panose="05000000000000000000" pitchFamily="2" charset="2"/>
              <a:buChar char="Ø"/>
            </a:pPr>
            <a:r>
              <a:rPr lang="en-GB" dirty="0" smtClean="0"/>
              <a:t>Qualitative interviews are collaborative encounters</a:t>
            </a:r>
            <a:endParaRPr lang="en-GB" dirty="0"/>
          </a:p>
        </p:txBody>
      </p:sp>
    </p:spTree>
    <p:extLst>
      <p:ext uri="{BB962C8B-B14F-4D97-AF65-F5344CB8AC3E}">
        <p14:creationId xmlns:p14="http://schemas.microsoft.com/office/powerpoint/2010/main" val="97347374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solidFill>
                  <a:schemeClr val="bg2">
                    <a:lumMod val="25000"/>
                  </a:schemeClr>
                </a:solidFill>
              </a:rPr>
              <a:t>Practice implications </a:t>
            </a:r>
            <a:endParaRPr lang="en-GB" b="1" dirty="0">
              <a:solidFill>
                <a:schemeClr val="bg2">
                  <a:lumMod val="25000"/>
                </a:schemeClr>
              </a:solidFill>
            </a:endParaRPr>
          </a:p>
        </p:txBody>
      </p:sp>
      <p:sp>
        <p:nvSpPr>
          <p:cNvPr id="3" name="Content Placeholder 2"/>
          <p:cNvSpPr>
            <a:spLocks noGrp="1"/>
          </p:cNvSpPr>
          <p:nvPr>
            <p:ph sz="quarter" idx="1"/>
          </p:nvPr>
        </p:nvSpPr>
        <p:spPr/>
        <p:txBody>
          <a:bodyPr>
            <a:normAutofit fontScale="92500" lnSpcReduction="20000"/>
          </a:bodyPr>
          <a:lstStyle/>
          <a:p>
            <a:r>
              <a:rPr lang="en-GB" dirty="0" smtClean="0"/>
              <a:t>Acting responsibly requires  a knowledge exchange approach in qualitative interviewing</a:t>
            </a:r>
          </a:p>
          <a:p>
            <a:r>
              <a:rPr lang="en-GB" dirty="0" smtClean="0"/>
              <a:t>For interviews to be ‘useful’ to the researched, interviewers require useful knowledge &amp; a willingness to share this</a:t>
            </a:r>
          </a:p>
          <a:p>
            <a:r>
              <a:rPr lang="en-GB" dirty="0" smtClean="0"/>
              <a:t>Recognition of the ‘work’ of interviews – emotional, intellectual, practical - for researcher  and participants</a:t>
            </a:r>
          </a:p>
          <a:p>
            <a:r>
              <a:rPr lang="en-GB" dirty="0"/>
              <a:t>‘Situational’ or contextualised ethics </a:t>
            </a:r>
            <a:r>
              <a:rPr lang="en-GB" dirty="0" smtClean="0"/>
              <a:t>&amp; methods</a:t>
            </a:r>
            <a:endParaRPr lang="en-GB" dirty="0"/>
          </a:p>
          <a:p>
            <a:r>
              <a:rPr lang="en-GB" dirty="0" smtClean="0"/>
              <a:t>Relationships as central; follow </a:t>
            </a:r>
            <a:r>
              <a:rPr lang="en-GB" dirty="0"/>
              <a:t>up </a:t>
            </a:r>
            <a:r>
              <a:rPr lang="en-GB" dirty="0" smtClean="0"/>
              <a:t>necessary</a:t>
            </a:r>
          </a:p>
          <a:p>
            <a:r>
              <a:rPr lang="en-GB" dirty="0"/>
              <a:t>On-going negotiation of consent (joint ownership of data; negotiation over its use)</a:t>
            </a:r>
          </a:p>
          <a:p>
            <a:r>
              <a:rPr lang="en-GB" dirty="0" smtClean="0"/>
              <a:t>Feedback from participants as part of evaluation</a:t>
            </a:r>
          </a:p>
          <a:p>
            <a:endParaRPr lang="en-GB" dirty="0" smtClean="0"/>
          </a:p>
        </p:txBody>
      </p:sp>
    </p:spTree>
    <p:extLst>
      <p:ext uri="{BB962C8B-B14F-4D97-AF65-F5344CB8AC3E}">
        <p14:creationId xmlns:p14="http://schemas.microsoft.com/office/powerpoint/2010/main" val="78875763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Questions</a:t>
            </a:r>
            <a:endParaRPr lang="en-GB" b="1" dirty="0"/>
          </a:p>
        </p:txBody>
      </p:sp>
      <p:sp>
        <p:nvSpPr>
          <p:cNvPr id="3" name="Content Placeholder 2"/>
          <p:cNvSpPr>
            <a:spLocks noGrp="1"/>
          </p:cNvSpPr>
          <p:nvPr>
            <p:ph sz="quarter" idx="1"/>
          </p:nvPr>
        </p:nvSpPr>
        <p:spPr/>
        <p:txBody>
          <a:bodyPr/>
          <a:lstStyle/>
          <a:p>
            <a:r>
              <a:rPr lang="en-GB" dirty="0" smtClean="0"/>
              <a:t>How much can and should we demand of the work of qualitative interviewing/fieldwork?</a:t>
            </a:r>
          </a:p>
          <a:p>
            <a:endParaRPr lang="en-GB" dirty="0" smtClean="0"/>
          </a:p>
          <a:p>
            <a:r>
              <a:rPr lang="en-GB" dirty="0" smtClean="0"/>
              <a:t>To what degree should our research aims (e.g. to identify mutual, emancipatory or ‘empowering’ practices) construct our approaches to research?</a:t>
            </a:r>
          </a:p>
          <a:p>
            <a:endParaRPr lang="en-GB" dirty="0" smtClean="0"/>
          </a:p>
          <a:p>
            <a:r>
              <a:rPr lang="en-GB" dirty="0" smtClean="0"/>
              <a:t>How do we ensure that the interests of </a:t>
            </a:r>
            <a:r>
              <a:rPr lang="en-GB" smtClean="0"/>
              <a:t>all research stakeholders </a:t>
            </a:r>
            <a:r>
              <a:rPr lang="en-GB" dirty="0" smtClean="0"/>
              <a:t>are balanced (more) fairly?</a:t>
            </a:r>
            <a:endParaRPr lang="en-GB" dirty="0"/>
          </a:p>
        </p:txBody>
      </p:sp>
    </p:spTree>
    <p:extLst>
      <p:ext uri="{BB962C8B-B14F-4D97-AF65-F5344CB8AC3E}">
        <p14:creationId xmlns:p14="http://schemas.microsoft.com/office/powerpoint/2010/main" val="712336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0"/>
            <a:ext cx="8534400" cy="1124744"/>
          </a:xfrm>
        </p:spPr>
        <p:txBody>
          <a:bodyPr>
            <a:normAutofit fontScale="90000"/>
          </a:bodyPr>
          <a:lstStyle/>
          <a:p>
            <a:r>
              <a:rPr lang="en-GB" sz="2700" b="1" dirty="0" smtClean="0"/>
              <a:t/>
            </a:r>
            <a:br>
              <a:rPr lang="en-GB" sz="2700" b="1" dirty="0" smtClean="0"/>
            </a:br>
            <a:r>
              <a:rPr lang="en-GB" sz="2700" b="1" dirty="0"/>
              <a:t/>
            </a:r>
            <a:br>
              <a:rPr lang="en-GB" sz="2700" b="1" dirty="0"/>
            </a:br>
            <a:r>
              <a:rPr lang="en-GB" sz="2700" b="1" dirty="0" smtClean="0"/>
              <a:t/>
            </a:r>
            <a:br>
              <a:rPr lang="en-GB" sz="2700" b="1" dirty="0" smtClean="0"/>
            </a:br>
            <a:r>
              <a:rPr lang="en-GB" sz="2700" b="1" dirty="0"/>
              <a:t/>
            </a:r>
            <a:br>
              <a:rPr lang="en-GB" sz="2700" b="1" dirty="0"/>
            </a:br>
            <a:r>
              <a:rPr lang="en-GB" sz="2000" dirty="0"/>
              <a:t/>
            </a:r>
            <a:br>
              <a:rPr lang="en-GB" sz="2000" dirty="0"/>
            </a:br>
            <a:r>
              <a:rPr lang="en-GB" sz="2300" b="1" dirty="0" smtClean="0">
                <a:solidFill>
                  <a:schemeClr val="tx2"/>
                </a:solidFill>
              </a:rPr>
              <a:t>Mutual recovery through communities of creative connection: The </a:t>
            </a:r>
            <a:r>
              <a:rPr lang="en-GB" sz="2300" b="1" dirty="0">
                <a:solidFill>
                  <a:schemeClr val="tx2"/>
                </a:solidFill>
              </a:rPr>
              <a:t>roles of adult community learning and </a:t>
            </a:r>
            <a:r>
              <a:rPr lang="en-GB" sz="2300" b="1" dirty="0" smtClean="0">
                <a:solidFill>
                  <a:schemeClr val="tx2"/>
                </a:solidFill>
              </a:rPr>
              <a:t>community arts </a:t>
            </a:r>
            <a:r>
              <a:rPr lang="en-GB" sz="2300" b="1" dirty="0">
                <a:solidFill>
                  <a:schemeClr val="tx2"/>
                </a:solidFill>
              </a:rPr>
              <a:t>initiatives</a:t>
            </a:r>
          </a:p>
        </p:txBody>
      </p:sp>
      <p:sp>
        <p:nvSpPr>
          <p:cNvPr id="3" name="Content Placeholder 2"/>
          <p:cNvSpPr>
            <a:spLocks noGrp="1"/>
          </p:cNvSpPr>
          <p:nvPr>
            <p:ph sz="quarter" idx="1"/>
          </p:nvPr>
        </p:nvSpPr>
        <p:spPr/>
        <p:txBody>
          <a:bodyPr>
            <a:normAutofit fontScale="85000" lnSpcReduction="10000"/>
          </a:bodyPr>
          <a:lstStyle/>
          <a:p>
            <a:r>
              <a:rPr lang="en-GB" b="1" dirty="0" smtClean="0"/>
              <a:t>Partnership</a:t>
            </a:r>
            <a:r>
              <a:rPr lang="en-GB" dirty="0" smtClean="0"/>
              <a:t> </a:t>
            </a:r>
            <a:r>
              <a:rPr lang="en-GB" dirty="0"/>
              <a:t>with the Workers’ Educational Association and </a:t>
            </a:r>
            <a:r>
              <a:rPr lang="en-GB" dirty="0" smtClean="0"/>
              <a:t>collaboration </a:t>
            </a:r>
            <a:r>
              <a:rPr lang="en-GB" dirty="0"/>
              <a:t>with two London-based community arts projects. </a:t>
            </a:r>
            <a:endParaRPr lang="en-GB" dirty="0" smtClean="0"/>
          </a:p>
          <a:p>
            <a:r>
              <a:rPr lang="en-GB" b="1" dirty="0" smtClean="0"/>
              <a:t>Project team: </a:t>
            </a:r>
            <a:r>
              <a:rPr lang="en-GB" dirty="0" smtClean="0"/>
              <a:t>Lydia </a:t>
            </a:r>
            <a:r>
              <a:rPr lang="en-GB" dirty="0"/>
              <a:t>Lewis, </a:t>
            </a:r>
            <a:r>
              <a:rPr lang="en-GB" dirty="0" smtClean="0"/>
              <a:t>University </a:t>
            </a:r>
            <a:r>
              <a:rPr lang="en-GB" dirty="0"/>
              <a:t>of </a:t>
            </a:r>
            <a:r>
              <a:rPr lang="en-GB" dirty="0" smtClean="0"/>
              <a:t>Wolverhampton; Jerry </a:t>
            </a:r>
            <a:r>
              <a:rPr lang="en-GB" dirty="0" err="1"/>
              <a:t>Tew</a:t>
            </a:r>
            <a:r>
              <a:rPr lang="en-GB" dirty="0"/>
              <a:t>, University of </a:t>
            </a:r>
            <a:r>
              <a:rPr lang="en-GB" dirty="0" smtClean="0"/>
              <a:t>Birmingham; Tony </a:t>
            </a:r>
            <a:r>
              <a:rPr lang="en-GB" dirty="0" err="1"/>
              <a:t>Devaney</a:t>
            </a:r>
            <a:r>
              <a:rPr lang="en-GB" dirty="0"/>
              <a:t>, </a:t>
            </a:r>
            <a:r>
              <a:rPr lang="en-GB" dirty="0" err="1"/>
              <a:t>Suresearch</a:t>
            </a:r>
            <a:r>
              <a:rPr lang="en-GB" dirty="0"/>
              <a:t> service user group; Kathryn </a:t>
            </a:r>
            <a:r>
              <a:rPr lang="en-GB" dirty="0" err="1"/>
              <a:t>Ecclestone</a:t>
            </a:r>
            <a:r>
              <a:rPr lang="en-GB" dirty="0"/>
              <a:t>, University of Sheffield; Helen </a:t>
            </a:r>
            <a:r>
              <a:rPr lang="en-GB" dirty="0" err="1"/>
              <a:t>Spandler</a:t>
            </a:r>
            <a:r>
              <a:rPr lang="en-GB" dirty="0"/>
              <a:t>, University of Central Lancashire; Janet Wallcraft, University of Wolverhampton; Clare White, Workers’ Educational Association</a:t>
            </a:r>
          </a:p>
          <a:p>
            <a:r>
              <a:rPr lang="en-GB" b="1" dirty="0"/>
              <a:t>Research </a:t>
            </a:r>
            <a:r>
              <a:rPr lang="en-GB" b="1" dirty="0" smtClean="0"/>
              <a:t>methods</a:t>
            </a:r>
            <a:r>
              <a:rPr lang="en-GB" dirty="0" smtClean="0"/>
              <a:t>: </a:t>
            </a:r>
            <a:r>
              <a:rPr lang="en-GB" dirty="0"/>
              <a:t>participant observation, interviews and focus groups.  </a:t>
            </a:r>
            <a:endParaRPr lang="en-GB" dirty="0" smtClean="0"/>
          </a:p>
          <a:p>
            <a:r>
              <a:rPr lang="en-GB" b="1" dirty="0" smtClean="0"/>
              <a:t>Project </a:t>
            </a:r>
            <a:r>
              <a:rPr lang="en-GB" b="1" dirty="0"/>
              <a:t>web site</a:t>
            </a:r>
            <a:r>
              <a:rPr lang="en-GB" dirty="0"/>
              <a:t>: </a:t>
            </a:r>
            <a:r>
              <a:rPr lang="en-GB" dirty="0">
                <a:solidFill>
                  <a:schemeClr val="tx1">
                    <a:lumMod val="95000"/>
                    <a:lumOff val="5000"/>
                  </a:schemeClr>
                </a:solidFill>
                <a:hlinkClick r:id="rId3"/>
              </a:rPr>
              <a:t>www.wlv.ac.uk/connectedcommunities</a:t>
            </a:r>
            <a:endParaRPr lang="en-GB" dirty="0">
              <a:solidFill>
                <a:schemeClr val="tx1">
                  <a:lumMod val="95000"/>
                  <a:lumOff val="5000"/>
                </a:schemeClr>
              </a:solidFill>
            </a:endParaRPr>
          </a:p>
          <a:p>
            <a:endParaRPr lang="en-GB" dirty="0"/>
          </a:p>
          <a:p>
            <a:endParaRPr lang="en-GB" dirty="0"/>
          </a:p>
        </p:txBody>
      </p:sp>
    </p:spTree>
    <p:extLst>
      <p:ext uri="{BB962C8B-B14F-4D97-AF65-F5344CB8AC3E}">
        <p14:creationId xmlns:p14="http://schemas.microsoft.com/office/powerpoint/2010/main" val="345582074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References</a:t>
            </a:r>
            <a:endParaRPr lang="en-GB" b="1" dirty="0"/>
          </a:p>
        </p:txBody>
      </p:sp>
      <p:sp>
        <p:nvSpPr>
          <p:cNvPr id="3" name="Content Placeholder 2"/>
          <p:cNvSpPr>
            <a:spLocks noGrp="1"/>
          </p:cNvSpPr>
          <p:nvPr>
            <p:ph sz="quarter" idx="1"/>
          </p:nvPr>
        </p:nvSpPr>
        <p:spPr>
          <a:xfrm>
            <a:off x="301752" y="1700808"/>
            <a:ext cx="8503920" cy="4536504"/>
          </a:xfrm>
        </p:spPr>
        <p:txBody>
          <a:bodyPr>
            <a:normAutofit fontScale="85000" lnSpcReduction="20000"/>
          </a:bodyPr>
          <a:lstStyle/>
          <a:p>
            <a:pPr marL="0" indent="0">
              <a:buNone/>
            </a:pPr>
            <a:r>
              <a:rPr lang="en-GB" sz="1600" dirty="0" err="1"/>
              <a:t>Doucet</a:t>
            </a:r>
            <a:r>
              <a:rPr lang="en-GB" sz="1600" dirty="0"/>
              <a:t>, A. and </a:t>
            </a:r>
            <a:r>
              <a:rPr lang="en-GB" sz="1600" dirty="0" err="1"/>
              <a:t>Mauthner</a:t>
            </a:r>
            <a:r>
              <a:rPr lang="en-GB" sz="1600" dirty="0"/>
              <a:t>, N. (2007) Knowing responsibly: ethics, feminist epistemologies and methodologies. In T. Miller, M. Birch, M. </a:t>
            </a:r>
            <a:r>
              <a:rPr lang="en-GB" sz="1600" dirty="0" err="1"/>
              <a:t>Mauthner</a:t>
            </a:r>
            <a:r>
              <a:rPr lang="en-GB" sz="1600" dirty="0"/>
              <a:t> and J. Jessop (</a:t>
            </a:r>
            <a:r>
              <a:rPr lang="en-GB" sz="1600" dirty="0" err="1"/>
              <a:t>eds</a:t>
            </a:r>
            <a:r>
              <a:rPr lang="en-GB" sz="1600" dirty="0"/>
              <a:t>), </a:t>
            </a:r>
            <a:r>
              <a:rPr lang="en-GB" sz="1600" i="1" dirty="0"/>
              <a:t>Ethics in </a:t>
            </a:r>
            <a:r>
              <a:rPr lang="en-GB" sz="1600" i="1" dirty="0" err="1"/>
              <a:t>Qualitiative</a:t>
            </a:r>
            <a:r>
              <a:rPr lang="en-GB" sz="1600" i="1" dirty="0"/>
              <a:t> Research </a:t>
            </a:r>
            <a:r>
              <a:rPr lang="en-GB" sz="1600" dirty="0"/>
              <a:t>(Second Edition), London: </a:t>
            </a:r>
            <a:r>
              <a:rPr lang="en-GB" sz="1600" dirty="0" smtClean="0"/>
              <a:t>Sage</a:t>
            </a:r>
            <a:r>
              <a:rPr lang="en-GB" sz="1600" i="1" dirty="0" smtClean="0"/>
              <a:t>.</a:t>
            </a:r>
            <a:endParaRPr lang="en-GB" sz="1600" dirty="0"/>
          </a:p>
          <a:p>
            <a:pPr marL="0" indent="0">
              <a:buNone/>
            </a:pPr>
            <a:r>
              <a:rPr lang="en-GB" sz="1600" dirty="0" err="1" smtClean="0"/>
              <a:t>Duncombe</a:t>
            </a:r>
            <a:r>
              <a:rPr lang="en-GB" sz="1600" dirty="0"/>
              <a:t>, J. and Jessop, J., (2002), ‘Doing Rapport and the Ethics of ‘Faking Friendship’, in</a:t>
            </a:r>
          </a:p>
          <a:p>
            <a:pPr marL="0" indent="0">
              <a:buNone/>
            </a:pPr>
            <a:r>
              <a:rPr lang="en-GB" sz="1600" dirty="0" err="1"/>
              <a:t>Mauthner</a:t>
            </a:r>
            <a:r>
              <a:rPr lang="en-GB" sz="1600" dirty="0"/>
              <a:t>, N., </a:t>
            </a:r>
            <a:r>
              <a:rPr lang="en-GB" sz="1600" dirty="0" err="1"/>
              <a:t>Birch,M</a:t>
            </a:r>
            <a:r>
              <a:rPr lang="en-GB" sz="1600" dirty="0"/>
              <a:t>., Jessop, J. and Miller, T. (</a:t>
            </a:r>
            <a:r>
              <a:rPr lang="en-GB" sz="1600" dirty="0" err="1"/>
              <a:t>eds</a:t>
            </a:r>
            <a:r>
              <a:rPr lang="en-GB" sz="1600" dirty="0"/>
              <a:t>), </a:t>
            </a:r>
            <a:r>
              <a:rPr lang="en-GB" sz="1600" i="1" dirty="0"/>
              <a:t>Ethics in Qualitative Research</a:t>
            </a:r>
            <a:r>
              <a:rPr lang="en-GB" sz="1600" dirty="0"/>
              <a:t>. London:</a:t>
            </a:r>
          </a:p>
          <a:p>
            <a:pPr marL="0" indent="0">
              <a:buNone/>
            </a:pPr>
            <a:r>
              <a:rPr lang="en-GB" sz="1600" dirty="0"/>
              <a:t>Sage.</a:t>
            </a:r>
            <a:endParaRPr lang="en-GB" sz="1600" dirty="0" smtClean="0"/>
          </a:p>
          <a:p>
            <a:pPr marL="0" indent="0">
              <a:buNone/>
            </a:pPr>
            <a:r>
              <a:rPr lang="en-GB" sz="1600" dirty="0" smtClean="0"/>
              <a:t>Kelly</a:t>
            </a:r>
            <a:r>
              <a:rPr lang="en-GB" sz="1600" dirty="0"/>
              <a:t>, L., Burton, S. and Regan L., (1994), ‘Researching Women’s Lives or Studying </a:t>
            </a:r>
            <a:r>
              <a:rPr lang="en-GB" sz="1600" dirty="0" smtClean="0"/>
              <a:t>Women’s Oppression</a:t>
            </a:r>
            <a:r>
              <a:rPr lang="en-GB" sz="1600" dirty="0"/>
              <a:t>? Reflections </a:t>
            </a:r>
            <a:r>
              <a:rPr lang="en-GB" sz="1600" dirty="0" err="1"/>
              <a:t>onWhat</a:t>
            </a:r>
            <a:r>
              <a:rPr lang="en-GB" sz="1600" dirty="0"/>
              <a:t> Constitutes Feminist Research’, in Maynard</a:t>
            </a:r>
            <a:r>
              <a:rPr lang="en-GB" sz="1600" dirty="0" smtClean="0"/>
              <a:t>, M</a:t>
            </a:r>
            <a:r>
              <a:rPr lang="en-GB" sz="1600" dirty="0"/>
              <a:t>. and Purvis</a:t>
            </a:r>
            <a:r>
              <a:rPr lang="en-GB" sz="1600" dirty="0" smtClean="0"/>
              <a:t>, J</a:t>
            </a:r>
            <a:r>
              <a:rPr lang="en-GB" sz="1600" dirty="0"/>
              <a:t>. (</a:t>
            </a:r>
            <a:r>
              <a:rPr lang="en-GB" sz="1600" dirty="0" err="1"/>
              <a:t>eds</a:t>
            </a:r>
            <a:r>
              <a:rPr lang="en-GB" sz="1600" dirty="0"/>
              <a:t>), </a:t>
            </a:r>
            <a:r>
              <a:rPr lang="en-GB" sz="1600" i="1" dirty="0"/>
              <a:t>Researching Women’s Lives from a Feminist Perspective</a:t>
            </a:r>
            <a:r>
              <a:rPr lang="en-GB" sz="1600" dirty="0"/>
              <a:t>. London: Taylor and Francis</a:t>
            </a:r>
            <a:r>
              <a:rPr lang="en-GB" sz="1600" dirty="0" smtClean="0"/>
              <a:t>.</a:t>
            </a:r>
          </a:p>
          <a:p>
            <a:pPr marL="0" indent="0">
              <a:buNone/>
            </a:pPr>
            <a:r>
              <a:rPr lang="en-GB" sz="1600" dirty="0" err="1" smtClean="0"/>
              <a:t>Kvale</a:t>
            </a:r>
            <a:r>
              <a:rPr lang="en-GB" sz="1600" dirty="0" smtClean="0"/>
              <a:t> , S. (1992), </a:t>
            </a:r>
            <a:r>
              <a:rPr lang="en-GB" sz="1600" i="1" dirty="0" smtClean="0"/>
              <a:t>Interviews.  </a:t>
            </a:r>
            <a:r>
              <a:rPr lang="en-GB" sz="1600" dirty="0" smtClean="0"/>
              <a:t>London: Sage.</a:t>
            </a:r>
          </a:p>
          <a:p>
            <a:pPr marL="0" indent="0">
              <a:buNone/>
            </a:pPr>
            <a:r>
              <a:rPr lang="en-GB" sz="1600" dirty="0" smtClean="0"/>
              <a:t>Lather</a:t>
            </a:r>
            <a:r>
              <a:rPr lang="en-GB" sz="1600" dirty="0"/>
              <a:t>, P., (1995),‘Feminist Perspectives on Empowering Research Methodologies’, in Holland, J</a:t>
            </a:r>
            <a:r>
              <a:rPr lang="en-GB" sz="1600" dirty="0" smtClean="0"/>
              <a:t>., Blair</a:t>
            </a:r>
            <a:r>
              <a:rPr lang="en-GB" sz="1600" dirty="0"/>
              <a:t>, M. with Sheldon, S. (</a:t>
            </a:r>
            <a:r>
              <a:rPr lang="en-GB" sz="1600" dirty="0" err="1"/>
              <a:t>eds</a:t>
            </a:r>
            <a:r>
              <a:rPr lang="en-GB" sz="1600" dirty="0"/>
              <a:t>), </a:t>
            </a:r>
            <a:r>
              <a:rPr lang="en-GB" sz="1600" i="1" dirty="0"/>
              <a:t>Debates and Issues in Feminist Research and Pedagogy</a:t>
            </a:r>
            <a:r>
              <a:rPr lang="en-GB" sz="1600" dirty="0"/>
              <a:t>, Clevedon</a:t>
            </a:r>
            <a:r>
              <a:rPr lang="en-GB" sz="1600" dirty="0" smtClean="0"/>
              <a:t>: Multilingual </a:t>
            </a:r>
            <a:r>
              <a:rPr lang="en-GB" sz="1600" dirty="0"/>
              <a:t>Matters</a:t>
            </a:r>
            <a:r>
              <a:rPr lang="en-GB" sz="1600" dirty="0" smtClean="0"/>
              <a:t>.</a:t>
            </a:r>
          </a:p>
          <a:p>
            <a:pPr marL="0" indent="0">
              <a:buNone/>
            </a:pPr>
            <a:r>
              <a:rPr lang="en-GB" sz="1600" dirty="0"/>
              <a:t>Lewis, L. (2007).  Epistemic Authority and the Gender Lens.  </a:t>
            </a:r>
            <a:r>
              <a:rPr lang="en-GB" sz="1600" i="1" dirty="0"/>
              <a:t>The Sociological Review, </a:t>
            </a:r>
            <a:r>
              <a:rPr lang="en-GB" sz="1600" dirty="0"/>
              <a:t>55 (2): 273-292. </a:t>
            </a:r>
            <a:endParaRPr lang="en-GB" sz="1600" dirty="0" smtClean="0"/>
          </a:p>
          <a:p>
            <a:pPr marL="0" indent="0">
              <a:buNone/>
            </a:pPr>
            <a:r>
              <a:rPr lang="en-GB" sz="1600" dirty="0" smtClean="0"/>
              <a:t>Miller, A. (2001), </a:t>
            </a:r>
            <a:r>
              <a:rPr lang="en-GB" sz="1600" i="1" dirty="0" smtClean="0"/>
              <a:t>The truth will set you free . Overcoming emotional blindness and finding your true adult self. </a:t>
            </a:r>
            <a:r>
              <a:rPr lang="en-GB" sz="1600" dirty="0" smtClean="0"/>
              <a:t>New York: Basic Books.</a:t>
            </a:r>
          </a:p>
          <a:p>
            <a:pPr marL="0" indent="0">
              <a:buNone/>
            </a:pPr>
            <a:r>
              <a:rPr lang="en-GB" sz="1600" dirty="0"/>
              <a:t>Oakley, A., (1981), ‘</a:t>
            </a:r>
            <a:r>
              <a:rPr lang="en-GB" sz="1600" dirty="0" smtClean="0"/>
              <a:t>Interviewing Women: A  </a:t>
            </a:r>
            <a:r>
              <a:rPr lang="en-GB" sz="1600" dirty="0"/>
              <a:t>Contradiction in Terms’, in Roberts, H. (ed.), </a:t>
            </a:r>
            <a:r>
              <a:rPr lang="en-GB" sz="1600" i="1" dirty="0" smtClean="0"/>
              <a:t>Doing Feminist </a:t>
            </a:r>
            <a:r>
              <a:rPr lang="en-GB" sz="1600" i="1" dirty="0"/>
              <a:t>Research</a:t>
            </a:r>
            <a:r>
              <a:rPr lang="en-GB" sz="1600" dirty="0"/>
              <a:t>, London: Routledge</a:t>
            </a:r>
            <a:r>
              <a:rPr lang="en-GB" sz="1600" dirty="0" smtClean="0"/>
              <a:t>.</a:t>
            </a:r>
          </a:p>
          <a:p>
            <a:pPr marL="0" indent="0">
              <a:buNone/>
            </a:pPr>
            <a:r>
              <a:rPr lang="en-GB" sz="1600" dirty="0"/>
              <a:t>Opie, A., (1992), ‘Qualitative Research, Appropriation of the “Other” and Empowerment’, </a:t>
            </a:r>
            <a:r>
              <a:rPr lang="en-GB" sz="1600" i="1" dirty="0" smtClean="0"/>
              <a:t>Feminist Review</a:t>
            </a:r>
            <a:r>
              <a:rPr lang="en-GB" sz="1600" dirty="0"/>
              <a:t>, 40: 52–69</a:t>
            </a:r>
            <a:r>
              <a:rPr lang="en-GB" sz="1600" dirty="0" smtClean="0"/>
              <a:t>.</a:t>
            </a:r>
          </a:p>
          <a:p>
            <a:pPr marL="0" indent="0">
              <a:buNone/>
            </a:pPr>
            <a:r>
              <a:rPr lang="en-GB" sz="1600" dirty="0" smtClean="0"/>
              <a:t>Stacey, J. (1988), Can there be a feminist ethnography? </a:t>
            </a:r>
            <a:r>
              <a:rPr lang="en-GB" sz="1600" i="1" dirty="0" smtClean="0"/>
              <a:t>Women’s Studies International Forum, </a:t>
            </a:r>
            <a:r>
              <a:rPr lang="en-GB" sz="1600" dirty="0" smtClean="0"/>
              <a:t>11 (1): 21-27.</a:t>
            </a:r>
            <a:endParaRPr lang="en-GB" sz="1600" dirty="0"/>
          </a:p>
        </p:txBody>
      </p:sp>
    </p:spTree>
    <p:extLst>
      <p:ext uri="{BB962C8B-B14F-4D97-AF65-F5344CB8AC3E}">
        <p14:creationId xmlns:p14="http://schemas.microsoft.com/office/powerpoint/2010/main" val="1764805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b="1" dirty="0" smtClean="0"/>
              <a:t>Aim:</a:t>
            </a:r>
            <a:endParaRPr lang="en-GB" sz="4000" b="1" dirty="0"/>
          </a:p>
        </p:txBody>
      </p:sp>
      <p:sp>
        <p:nvSpPr>
          <p:cNvPr id="3" name="Content Placeholder 2"/>
          <p:cNvSpPr>
            <a:spLocks noGrp="1"/>
          </p:cNvSpPr>
          <p:nvPr>
            <p:ph sz="quarter" idx="1"/>
          </p:nvPr>
        </p:nvSpPr>
        <p:spPr/>
        <p:txBody>
          <a:bodyPr/>
          <a:lstStyle/>
          <a:p>
            <a:endParaRPr lang="en-GB" dirty="0" smtClean="0"/>
          </a:p>
          <a:p>
            <a:r>
              <a:rPr lang="en-GB" dirty="0" smtClean="0"/>
              <a:t>To </a:t>
            </a:r>
            <a:r>
              <a:rPr lang="en-GB" dirty="0"/>
              <a:t>explore the ways in which creative practice and mutuality within adult community learning and community arts settings can help to achieve </a:t>
            </a:r>
            <a:r>
              <a:rPr lang="en-GB" dirty="0" smtClean="0"/>
              <a:t> </a:t>
            </a:r>
            <a:r>
              <a:rPr lang="en-GB" dirty="0"/>
              <a:t>emancipatory or empowering spaces, discourses and opportunities which support mental health recovery and wellbeing for a range of people involved.</a:t>
            </a:r>
          </a:p>
        </p:txBody>
      </p:sp>
    </p:spTree>
    <p:extLst>
      <p:ext uri="{BB962C8B-B14F-4D97-AF65-F5344CB8AC3E}">
        <p14:creationId xmlns:p14="http://schemas.microsoft.com/office/powerpoint/2010/main" val="7940012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680120"/>
          </a:xfrm>
        </p:spPr>
        <p:txBody>
          <a:bodyPr>
            <a:normAutofit/>
          </a:bodyPr>
          <a:lstStyle/>
          <a:p>
            <a:r>
              <a:rPr lang="en-GB" sz="3600" b="1" dirty="0" smtClean="0">
                <a:solidFill>
                  <a:schemeClr val="tx1"/>
                </a:solidFill>
              </a:rPr>
              <a:t>Key issues</a:t>
            </a:r>
            <a:endParaRPr lang="en-GB" sz="3600" b="1" dirty="0">
              <a:solidFill>
                <a:schemeClr val="tx1"/>
              </a:solidFill>
            </a:endParaRPr>
          </a:p>
        </p:txBody>
      </p:sp>
      <p:sp>
        <p:nvSpPr>
          <p:cNvPr id="3" name="Content Placeholder 2"/>
          <p:cNvSpPr>
            <a:spLocks noGrp="1"/>
          </p:cNvSpPr>
          <p:nvPr>
            <p:ph sz="quarter" idx="1"/>
          </p:nvPr>
        </p:nvSpPr>
        <p:spPr/>
        <p:txBody>
          <a:bodyPr/>
          <a:lstStyle/>
          <a:p>
            <a:r>
              <a:rPr lang="en-GB" dirty="0" smtClean="0"/>
              <a:t>Whose interests are being served by the research?</a:t>
            </a:r>
          </a:p>
          <a:p>
            <a:endParaRPr lang="en-GB" dirty="0" smtClean="0"/>
          </a:p>
          <a:p>
            <a:r>
              <a:rPr lang="en-GB" dirty="0" smtClean="0"/>
              <a:t>Ethics surrounding ‘faking friendship and doing rapport’ (</a:t>
            </a:r>
            <a:r>
              <a:rPr lang="en-GB" dirty="0" err="1"/>
              <a:t>Duncombe</a:t>
            </a:r>
            <a:r>
              <a:rPr lang="en-GB" dirty="0"/>
              <a:t> &amp; </a:t>
            </a:r>
            <a:r>
              <a:rPr lang="en-GB" dirty="0" smtClean="0"/>
              <a:t>Jessop, 2002)</a:t>
            </a:r>
          </a:p>
          <a:p>
            <a:endParaRPr lang="en-GB" dirty="0" smtClean="0"/>
          </a:p>
          <a:p>
            <a:r>
              <a:rPr lang="en-GB" dirty="0"/>
              <a:t>Socio-political context of mental health and mental health </a:t>
            </a:r>
            <a:r>
              <a:rPr lang="en-GB" dirty="0" smtClean="0"/>
              <a:t>services</a:t>
            </a:r>
          </a:p>
          <a:p>
            <a:endParaRPr lang="en-GB" dirty="0"/>
          </a:p>
          <a:p>
            <a:r>
              <a:rPr lang="en-GB" dirty="0" smtClean="0"/>
              <a:t>The </a:t>
            </a:r>
            <a:r>
              <a:rPr lang="en-GB" dirty="0"/>
              <a:t>responsibility of the </a:t>
            </a:r>
            <a:r>
              <a:rPr lang="en-GB" dirty="0" smtClean="0"/>
              <a:t>researcher</a:t>
            </a:r>
          </a:p>
          <a:p>
            <a:endParaRPr lang="en-GB" dirty="0"/>
          </a:p>
          <a:p>
            <a:endParaRPr lang="en-GB" dirty="0" smtClean="0"/>
          </a:p>
        </p:txBody>
      </p:sp>
    </p:spTree>
    <p:extLst>
      <p:ext uri="{BB962C8B-B14F-4D97-AF65-F5344CB8AC3E}">
        <p14:creationId xmlns:p14="http://schemas.microsoft.com/office/powerpoint/2010/main" val="15266685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Service context: critique</a:t>
            </a:r>
            <a:endParaRPr lang="en-GB" b="1" dirty="0"/>
          </a:p>
        </p:txBody>
      </p:sp>
      <p:sp>
        <p:nvSpPr>
          <p:cNvPr id="3" name="Content Placeholder 2"/>
          <p:cNvSpPr>
            <a:spLocks noGrp="1"/>
          </p:cNvSpPr>
          <p:nvPr>
            <p:ph sz="quarter" idx="1"/>
          </p:nvPr>
        </p:nvSpPr>
        <p:spPr>
          <a:xfrm>
            <a:off x="539552" y="1527048"/>
            <a:ext cx="8266120" cy="4572000"/>
          </a:xfrm>
        </p:spPr>
        <p:txBody>
          <a:bodyPr>
            <a:normAutofit fontScale="92500" lnSpcReduction="10000"/>
          </a:bodyPr>
          <a:lstStyle/>
          <a:p>
            <a:r>
              <a:rPr lang="en-GB" dirty="0"/>
              <a:t>Diagnosis and treatment-led mental health </a:t>
            </a:r>
            <a:r>
              <a:rPr lang="en-GB" dirty="0" smtClean="0"/>
              <a:t>system</a:t>
            </a:r>
          </a:p>
          <a:p>
            <a:endParaRPr lang="en-GB" dirty="0"/>
          </a:p>
          <a:p>
            <a:r>
              <a:rPr lang="en-GB" dirty="0" smtClean="0"/>
              <a:t>Psychological therapeutic approaches may overlook socio-political dimensions of experience</a:t>
            </a:r>
          </a:p>
          <a:p>
            <a:endParaRPr lang="en-GB" dirty="0"/>
          </a:p>
          <a:p>
            <a:r>
              <a:rPr lang="en-GB" dirty="0" smtClean="0"/>
              <a:t>‘Anaesthetic’ arts interventions</a:t>
            </a:r>
          </a:p>
          <a:p>
            <a:endParaRPr lang="en-GB" dirty="0" smtClean="0"/>
          </a:p>
          <a:p>
            <a:r>
              <a:rPr lang="en-GB" dirty="0" smtClean="0"/>
              <a:t>Sublimation of feminist perspectives </a:t>
            </a:r>
          </a:p>
          <a:p>
            <a:endParaRPr lang="en-GB" dirty="0" smtClean="0"/>
          </a:p>
          <a:p>
            <a:r>
              <a:rPr lang="en-GB" dirty="0"/>
              <a:t>N</a:t>
            </a:r>
            <a:r>
              <a:rPr lang="en-GB" dirty="0" smtClean="0"/>
              <a:t>eed to make the link between personal experiences and social structures </a:t>
            </a:r>
            <a:endParaRPr lang="en-GB" dirty="0"/>
          </a:p>
        </p:txBody>
      </p:sp>
    </p:spTree>
    <p:extLst>
      <p:ext uri="{BB962C8B-B14F-4D97-AF65-F5344CB8AC3E}">
        <p14:creationId xmlns:p14="http://schemas.microsoft.com/office/powerpoint/2010/main" val="3704853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2128"/>
          </a:xfrm>
        </p:spPr>
        <p:txBody>
          <a:bodyPr>
            <a:noAutofit/>
          </a:bodyPr>
          <a:lstStyle/>
          <a:p>
            <a:r>
              <a:rPr lang="en-GB" sz="2200" b="1" dirty="0" smtClean="0">
                <a:solidFill>
                  <a:schemeClr val="bg2">
                    <a:lumMod val="25000"/>
                  </a:schemeClr>
                </a:solidFill>
              </a:rPr>
              <a:t>An interactive, reciprocal and responsive approach to  research interviewing: Philosophical underpinnings</a:t>
            </a:r>
            <a:endParaRPr lang="en-GB" sz="2200" b="1" dirty="0">
              <a:solidFill>
                <a:schemeClr val="bg2">
                  <a:lumMod val="25000"/>
                </a:schemeClr>
              </a:solidFill>
            </a:endParaRPr>
          </a:p>
        </p:txBody>
      </p:sp>
      <p:sp>
        <p:nvSpPr>
          <p:cNvPr id="3" name="Content Placeholder 2"/>
          <p:cNvSpPr>
            <a:spLocks noGrp="1"/>
          </p:cNvSpPr>
          <p:nvPr>
            <p:ph sz="quarter" idx="1"/>
          </p:nvPr>
        </p:nvSpPr>
        <p:spPr>
          <a:xfrm>
            <a:off x="301752" y="1700808"/>
            <a:ext cx="8503920" cy="4398240"/>
          </a:xfrm>
        </p:spPr>
        <p:txBody>
          <a:bodyPr/>
          <a:lstStyle/>
          <a:p>
            <a:r>
              <a:rPr lang="en-GB" dirty="0" smtClean="0"/>
              <a:t> </a:t>
            </a:r>
            <a:r>
              <a:rPr lang="en-GB" dirty="0"/>
              <a:t>Social constructionist understanding</a:t>
            </a:r>
          </a:p>
          <a:p>
            <a:endParaRPr lang="en-GB" dirty="0"/>
          </a:p>
          <a:p>
            <a:r>
              <a:rPr lang="en-GB" dirty="0" smtClean="0"/>
              <a:t>Critical realist not relativist</a:t>
            </a:r>
          </a:p>
          <a:p>
            <a:endParaRPr lang="en-GB" dirty="0" smtClean="0"/>
          </a:p>
          <a:p>
            <a:r>
              <a:rPr lang="en-GB" dirty="0" smtClean="0"/>
              <a:t>Strong reflexivity</a:t>
            </a:r>
          </a:p>
          <a:p>
            <a:endParaRPr lang="en-GB" dirty="0" smtClean="0"/>
          </a:p>
          <a:p>
            <a:r>
              <a:rPr lang="en-GB" dirty="0" smtClean="0"/>
              <a:t>Praxis-oriented</a:t>
            </a:r>
          </a:p>
        </p:txBody>
      </p:sp>
    </p:spTree>
    <p:extLst>
      <p:ext uri="{BB962C8B-B14F-4D97-AF65-F5344CB8AC3E}">
        <p14:creationId xmlns:p14="http://schemas.microsoft.com/office/powerpoint/2010/main" val="2582896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solidFill>
                  <a:schemeClr val="tx2"/>
                </a:solidFill>
              </a:rPr>
              <a:t>Women interviewing women</a:t>
            </a:r>
            <a:endParaRPr lang="en-GB" b="1" dirty="0">
              <a:solidFill>
                <a:schemeClr val="tx2"/>
              </a:solidFill>
            </a:endParaRPr>
          </a:p>
        </p:txBody>
      </p:sp>
      <p:sp>
        <p:nvSpPr>
          <p:cNvPr id="3" name="Content Placeholder 2"/>
          <p:cNvSpPr>
            <a:spLocks noGrp="1"/>
          </p:cNvSpPr>
          <p:nvPr>
            <p:ph sz="quarter" idx="1"/>
          </p:nvPr>
        </p:nvSpPr>
        <p:spPr/>
        <p:txBody>
          <a:bodyPr/>
          <a:lstStyle/>
          <a:p>
            <a:r>
              <a:rPr lang="en-GB" dirty="0" smtClean="0"/>
              <a:t>Oakley – a contradiction in terms</a:t>
            </a:r>
          </a:p>
          <a:p>
            <a:endParaRPr lang="en-GB" dirty="0" smtClean="0"/>
          </a:p>
          <a:p>
            <a:r>
              <a:rPr lang="en-GB" dirty="0" smtClean="0"/>
              <a:t>Minimal social distance</a:t>
            </a:r>
          </a:p>
          <a:p>
            <a:endParaRPr lang="en-GB" dirty="0" smtClean="0"/>
          </a:p>
          <a:p>
            <a:r>
              <a:rPr lang="en-GB" dirty="0" smtClean="0"/>
              <a:t>Ethical problems associated with the ‘ideal feminist research relationship’</a:t>
            </a:r>
            <a:endParaRPr lang="en-GB" dirty="0"/>
          </a:p>
        </p:txBody>
      </p:sp>
    </p:spTree>
    <p:extLst>
      <p:ext uri="{BB962C8B-B14F-4D97-AF65-F5344CB8AC3E}">
        <p14:creationId xmlns:p14="http://schemas.microsoft.com/office/powerpoint/2010/main" val="28528588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a:xfrm>
            <a:off x="683568" y="1700808"/>
            <a:ext cx="7848872" cy="4398240"/>
          </a:xfrm>
        </p:spPr>
        <p:txBody>
          <a:bodyPr/>
          <a:lstStyle/>
          <a:p>
            <a:pPr marL="0" indent="0">
              <a:buNone/>
            </a:pPr>
            <a:r>
              <a:rPr lang="en-GB" sz="2800" dirty="0"/>
              <a:t>… the irony I now perceive is that [the feminist] ethnographic method exposes subjects to far greater danger and exploitation than do more positivist, abstract, and “</a:t>
            </a:r>
            <a:r>
              <a:rPr lang="en-GB" sz="2800" dirty="0" err="1"/>
              <a:t>masculinist</a:t>
            </a:r>
            <a:r>
              <a:rPr lang="en-GB" sz="2800" dirty="0"/>
              <a:t>” research methods. The greater the intimacy, the apparent mutuality of the researcher/re-searched relationship, the greater is the danger. (from ‘Can There Be a Feminist Ethnography?’ Stacey, 1988: 21)</a:t>
            </a:r>
          </a:p>
          <a:p>
            <a:pPr marL="0" indent="0">
              <a:buNone/>
            </a:pPr>
            <a:endParaRPr lang="en-GB" dirty="0"/>
          </a:p>
        </p:txBody>
      </p:sp>
    </p:spTree>
    <p:extLst>
      <p:ext uri="{BB962C8B-B14F-4D97-AF65-F5344CB8AC3E}">
        <p14:creationId xmlns:p14="http://schemas.microsoft.com/office/powerpoint/2010/main" val="25687613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896144"/>
          </a:xfrm>
        </p:spPr>
        <p:txBody>
          <a:bodyPr>
            <a:normAutofit fontScale="90000"/>
          </a:bodyPr>
          <a:lstStyle/>
          <a:p>
            <a:r>
              <a:rPr lang="en-GB" b="1" dirty="0" smtClean="0">
                <a:solidFill>
                  <a:schemeClr val="bg2">
                    <a:lumMod val="25000"/>
                  </a:schemeClr>
                </a:solidFill>
              </a:rPr>
              <a:t>Negotiating an ethical approach in feminist qualitative interviewing</a:t>
            </a:r>
            <a:endParaRPr lang="en-GB" b="1" dirty="0">
              <a:solidFill>
                <a:schemeClr val="bg2">
                  <a:lumMod val="25000"/>
                </a:schemeClr>
              </a:solidFill>
            </a:endParaRPr>
          </a:p>
        </p:txBody>
      </p:sp>
      <p:sp>
        <p:nvSpPr>
          <p:cNvPr id="3" name="Content Placeholder 2"/>
          <p:cNvSpPr>
            <a:spLocks noGrp="1"/>
          </p:cNvSpPr>
          <p:nvPr>
            <p:ph sz="quarter" idx="1"/>
          </p:nvPr>
        </p:nvSpPr>
        <p:spPr>
          <a:xfrm>
            <a:off x="301752" y="1527048"/>
            <a:ext cx="8503920" cy="4854280"/>
          </a:xfrm>
        </p:spPr>
        <p:txBody>
          <a:bodyPr>
            <a:normAutofit fontScale="92500" lnSpcReduction="10000"/>
          </a:bodyPr>
          <a:lstStyle/>
          <a:p>
            <a:r>
              <a:rPr lang="en-GB" sz="2800" dirty="0"/>
              <a:t>Lather – praxis; a </a:t>
            </a:r>
            <a:r>
              <a:rPr lang="en-GB" sz="2800" dirty="0" smtClean="0"/>
              <a:t>dialogic, reciprocally </a:t>
            </a:r>
            <a:r>
              <a:rPr lang="en-GB" sz="2800" dirty="0"/>
              <a:t>educative encounter</a:t>
            </a:r>
          </a:p>
          <a:p>
            <a:r>
              <a:rPr lang="en-GB" sz="2800" dirty="0" smtClean="0"/>
              <a:t>Kelly – reflecting differently on experience/ opening up different ways of understanding</a:t>
            </a:r>
          </a:p>
          <a:p>
            <a:r>
              <a:rPr lang="en-GB" sz="2800" dirty="0"/>
              <a:t>Opie - opportunity for reflection and re-evaluation </a:t>
            </a:r>
          </a:p>
          <a:p>
            <a:r>
              <a:rPr lang="en-GB" sz="2800" dirty="0" err="1" smtClean="0"/>
              <a:t>Skeggs</a:t>
            </a:r>
            <a:r>
              <a:rPr lang="en-GB" sz="2800" dirty="0" smtClean="0"/>
              <a:t> – offer any knowledge and information which may be useful to the researched</a:t>
            </a:r>
          </a:p>
          <a:p>
            <a:r>
              <a:rPr lang="en-GB" sz="2800" dirty="0" smtClean="0"/>
              <a:t>Lewis - epistemic authority, gender salience and permission to speak about gender</a:t>
            </a:r>
          </a:p>
          <a:p>
            <a:r>
              <a:rPr lang="en-GB" sz="2800" dirty="0" err="1" smtClean="0"/>
              <a:t>Duncombe</a:t>
            </a:r>
            <a:r>
              <a:rPr lang="en-GB" sz="2800" dirty="0" smtClean="0"/>
              <a:t> </a:t>
            </a:r>
            <a:r>
              <a:rPr lang="en-GB" sz="2800" dirty="0"/>
              <a:t>and </a:t>
            </a:r>
            <a:r>
              <a:rPr lang="en-GB" sz="2800" dirty="0" smtClean="0"/>
              <a:t>Jessop - managing consent</a:t>
            </a:r>
          </a:p>
          <a:p>
            <a:r>
              <a:rPr lang="en-GB" sz="2800" dirty="0" err="1" smtClean="0"/>
              <a:t>Doucet</a:t>
            </a:r>
            <a:r>
              <a:rPr lang="en-GB" sz="2800" dirty="0" smtClean="0"/>
              <a:t> and </a:t>
            </a:r>
            <a:r>
              <a:rPr lang="en-GB" sz="2800" dirty="0" err="1" smtClean="0"/>
              <a:t>Mauthner</a:t>
            </a:r>
            <a:r>
              <a:rPr lang="en-GB" sz="2800" dirty="0" smtClean="0"/>
              <a:t> – place concern with relationships</a:t>
            </a:r>
            <a:endParaRPr lang="en-GB" sz="2800" dirty="0"/>
          </a:p>
        </p:txBody>
      </p:sp>
    </p:spTree>
    <p:extLst>
      <p:ext uri="{BB962C8B-B14F-4D97-AF65-F5344CB8AC3E}">
        <p14:creationId xmlns:p14="http://schemas.microsoft.com/office/powerpoint/2010/main" val="274886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1953</TotalTime>
  <Words>2315</Words>
  <Application>Microsoft Office PowerPoint</Application>
  <PresentationFormat>On-screen Show (4:3)</PresentationFormat>
  <Paragraphs>145</Paragraphs>
  <Slides>20</Slides>
  <Notes>19</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Civic</vt:lpstr>
      <vt:lpstr>Mutuality in the research encounter: some reflections on the ethico-politics of conducting interviews</vt:lpstr>
      <vt:lpstr>     Mutual recovery through communities of creative connection: The roles of adult community learning and community arts initiatives</vt:lpstr>
      <vt:lpstr>Aim:</vt:lpstr>
      <vt:lpstr>Key issues</vt:lpstr>
      <vt:lpstr>Service context: critique</vt:lpstr>
      <vt:lpstr>An interactive, reciprocal and responsive approach to  research interviewing: Philosophical underpinnings</vt:lpstr>
      <vt:lpstr>Women interviewing women</vt:lpstr>
      <vt:lpstr>PowerPoint Presentation</vt:lpstr>
      <vt:lpstr>Negotiating an ethical approach in feminist qualitative interviewing</vt:lpstr>
      <vt:lpstr>Interviews as therapeutic encounters</vt:lpstr>
      <vt:lpstr>Participant 1</vt:lpstr>
      <vt:lpstr>Participant 1 cont.</vt:lpstr>
      <vt:lpstr>Participant 1 cont.</vt:lpstr>
      <vt:lpstr>Participant 2</vt:lpstr>
      <vt:lpstr>Participant 2 cont.</vt:lpstr>
      <vt:lpstr>Conclusions</vt:lpstr>
      <vt:lpstr>Conclusions</vt:lpstr>
      <vt:lpstr>Practice implications </vt:lpstr>
      <vt:lpstr>Questions</vt:lpstr>
      <vt:lpstr>References</vt:lpstr>
    </vt:vector>
  </TitlesOfParts>
  <Company>University of Wolverhampton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Mutuality in the research encounter: some reflections on the ethico-politics of conducting interviews</dc:title>
  <dc:creator>Lewis, Lydia</dc:creator>
  <cp:lastModifiedBy>Lewis, Lydia</cp:lastModifiedBy>
  <cp:revision>90</cp:revision>
  <cp:lastPrinted>2014-06-26T18:58:54Z</cp:lastPrinted>
  <dcterms:created xsi:type="dcterms:W3CDTF">2014-06-11T09:52:24Z</dcterms:created>
  <dcterms:modified xsi:type="dcterms:W3CDTF">2014-09-24T11:19:48Z</dcterms:modified>
</cp:coreProperties>
</file>